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2"/>
    <p:sldId id="273" r:id="rId3"/>
    <p:sldId id="279" r:id="rId4"/>
    <p:sldId id="261" r:id="rId5"/>
    <p:sldId id="258" r:id="rId6"/>
    <p:sldId id="288" r:id="rId7"/>
    <p:sldId id="282" r:id="rId8"/>
    <p:sldId id="284" r:id="rId9"/>
    <p:sldId id="287" r:id="rId10"/>
    <p:sldId id="281" r:id="rId11"/>
    <p:sldId id="285" r:id="rId12"/>
    <p:sldId id="289" r:id="rId13"/>
    <p:sldId id="262" r:id="rId14"/>
    <p:sldId id="291" r:id="rId15"/>
    <p:sldId id="292" r:id="rId16"/>
    <p:sldId id="293" r:id="rId17"/>
    <p:sldId id="294" r:id="rId18"/>
    <p:sldId id="257" r:id="rId19"/>
    <p:sldId id="295" r:id="rId20"/>
  </p:sldIdLst>
  <p:sldSz cx="12192000" cy="6858000"/>
  <p:notesSz cx="6858000" cy="9144000"/>
  <p:embeddedFontLst>
    <p:embeddedFont>
      <p:font typeface="等线 Light" panose="02010600030101010101" pitchFamily="2" charset="-122"/>
      <p:regular r:id="rId21"/>
    </p:embeddedFont>
    <p:embeddedFont>
      <p:font typeface="STXihei" panose="02010600040101010101" pitchFamily="2" charset="-122"/>
      <p:regular r:id="rId22"/>
    </p:embeddedFont>
    <p:embeddedFont>
      <p:font typeface="Aharoni" panose="02010803020104030203" pitchFamily="2" charset="-79"/>
      <p:bold r:id="rId23"/>
    </p:embeddedFont>
    <p:embeddedFont>
      <p:font typeface="Broadway" panose="04040905080B02020502" pitchFamily="82" charset="0"/>
      <p:regular r:id="rId24"/>
    </p:embeddedFont>
    <p:embeddedFont>
      <p:font typeface="等线" panose="02010600030101010101" pitchFamily="2" charset="-122"/>
      <p:regular r:id="rId25"/>
      <p:bold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3"/>
    <a:srgbClr val="0C3463"/>
    <a:srgbClr val="A36D36"/>
    <a:srgbClr val="CEEC6F"/>
    <a:srgbClr val="CDCAC1"/>
    <a:srgbClr val="153D66"/>
    <a:srgbClr val="CED0C9"/>
    <a:srgbClr val="562C20"/>
    <a:srgbClr val="F3A82F"/>
    <a:srgbClr val="E9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17" autoAdjust="0"/>
    <p:restoredTop sz="96229" autoAdjust="0"/>
  </p:normalViewPr>
  <p:slideViewPr>
    <p:cSldViewPr snapToGrid="0">
      <p:cViewPr varScale="1">
        <p:scale>
          <a:sx n="91" d="100"/>
          <a:sy n="91" d="100"/>
        </p:scale>
        <p:origin x="10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B337B-5A5A-F94C-8537-4EBE1CF2C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A13060-8031-A54F-B8BF-BCDFC380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89C103-277C-A84C-910E-3F959BFE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B1BFF9-D12F-D14C-B288-CCD79AD8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7337B4-9751-2140-8714-E4AACDA2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97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FF66F-D7EB-744F-ACE3-E6E7FEEE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4A2A2E-F8E5-3E48-AC07-EFB3B5CF4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8FD082-E180-1B4D-8AEA-CDD3FB25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A44C42-8631-F04F-A3C8-23678A50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2F3CA-5746-664D-B0BC-7CA2CDEB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10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3DDE12-1039-DD43-B063-4B18CFCBC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E1655A-CFE7-CF44-948B-EBB24C633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F6CD7A-EBE5-7F4C-9437-E3B689FC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7C8F13-EA19-0A4A-8556-60F529706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004F20-BD0F-514A-8D40-A468F560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47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7387D-9586-684B-917D-0B0E5D12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540444-F7E3-CB4A-80EC-E9B327C7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4C23FE-3FBA-9D42-BF1B-CF5FC050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13D3DA-11C1-B94F-BE73-EBBEDABB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8CAD8D-EEB9-B945-A150-C789D1C9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83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EBB90-32D9-AD48-8F19-206108F4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D24975-2AE5-B040-B98F-2A515FDE4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75DF10-3BD6-AD47-BCA3-A1560429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ED67BC-B045-7C4D-BA03-46B1BB2D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D37081-F110-FF4D-9DE7-2DE77BF6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00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5E45E-AFB9-234B-B8FC-2AA32C5F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B0628-37E1-8347-8C95-CBD4928B6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3668E9-56D8-3A46-8061-0F63629FA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32CEF0-7D1A-2A48-BE29-79DEAC86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AFFDF9-4225-6049-A8BD-5BBE4C3C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B49824-0CFB-4748-85FA-FF378A55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52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AA18E-2B22-6441-A140-DC56C3BE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EA89B4-DC29-9946-A56C-49173C1D5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97A2B0-A1E7-2B47-8F9A-B6AB5612F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D6423C-7BE3-0441-BCC3-D0AA6070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EAFFB1-7BA5-C04F-9852-D3B03F1FF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01FDE7-21CF-0C48-A742-52855005C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2CFDE0-FE1A-B742-93BE-3F556F54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F15599-FE75-4F4A-9904-43E8F3FD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6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06403-6094-C84D-9DA1-1261473F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FE4F80-7EE0-4C4C-A3D4-D9078F24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E5B0D0-568C-AF42-A718-409E919A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015341-8BF9-4849-B49A-08702267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24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A57A75-BF73-0741-952F-5DAC536A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29535C-F80E-6640-BCB0-8BD8B1B2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E4E9E1-AAD9-5A4A-B61D-EEC6351E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78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533F2-22CE-3F4D-8867-AF890279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EDA33-FF0E-B248-8CFD-8B3E23B6A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DE1A3D-922E-C54B-9513-E13506E0A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4C4D72-4661-E943-929C-39EE9947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C27FBE-82EA-6E48-9140-FB98AF3A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81C3FE-5387-F345-A08E-7A62DF42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36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E32B8-027B-5C44-8D96-FCC48987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B048E7-5A10-A240-9173-5BE4EE36F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2D284A-FA30-9F4E-AED4-A7BA5D77E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75794A-97DD-1240-AFD4-88F212AA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666B3A-A26E-764D-820F-1A278CA2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0FEA58-A2C4-624D-9BAE-F6A00174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2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5348F2-ED6A-DF4E-A88C-B8C151A7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553CDD-9F1D-CC4D-95F6-E35A2D8A2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4B1209-9875-2849-8CE8-2131096A4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7303D-50C7-2B47-9CFB-1AFAADD98858}" type="datetimeFigureOut">
              <a:rPr lang="en-US" altLang="zh-CN" smtClean="0"/>
              <a:t>5/20/2024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4F26F-8A84-5E4A-8490-56987FA78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A4FC52-AB9F-FF46-86AE-1F6F69059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1C724-9EC7-EC45-A610-53C9BDCBDDF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87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85189179-8474-3CF6-21C7-E597BD6FB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8" b="17322"/>
          <a:stretch/>
        </p:blipFill>
        <p:spPr>
          <a:xfrm>
            <a:off x="0" y="0"/>
            <a:ext cx="7453222" cy="6858000"/>
          </a:xfrm>
          <a:prstGeom prst="rect">
            <a:avLst/>
          </a:prstGeom>
        </p:spPr>
      </p:pic>
      <p:sp>
        <p:nvSpPr>
          <p:cNvPr id="71" name="手动输入 70">
            <a:extLst>
              <a:ext uri="{FF2B5EF4-FFF2-40B4-BE49-F238E27FC236}">
                <a16:creationId xmlns:a16="http://schemas.microsoft.com/office/drawing/2014/main" id="{9939DB7D-EDCD-9A9C-DBDA-C4D0EC63EBD0}"/>
              </a:ext>
            </a:extLst>
          </p:cNvPr>
          <p:cNvSpPr/>
          <p:nvPr/>
        </p:nvSpPr>
        <p:spPr>
          <a:xfrm rot="16200000">
            <a:off x="5715000" y="380997"/>
            <a:ext cx="6858001" cy="6096001"/>
          </a:xfrm>
          <a:prstGeom prst="flowChartManualInpu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8E7E3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B039966-3A87-A545-A55D-2089273B9C0E}"/>
              </a:ext>
            </a:extLst>
          </p:cNvPr>
          <p:cNvSpPr txBox="1"/>
          <p:nvPr/>
        </p:nvSpPr>
        <p:spPr>
          <a:xfrm>
            <a:off x="6731000" y="929577"/>
            <a:ext cx="501532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3700" b="0" i="0" dirty="0">
                <a:solidFill>
                  <a:srgbClr val="E8E7E3"/>
                </a:solidFill>
                <a:effectLst/>
                <a:latin typeface="Broadway" pitchFamily="82" charset="0"/>
                <a:cs typeface="Aharoni" panose="02010803020104030203" pitchFamily="2" charset="-79"/>
              </a:rPr>
              <a:t>Calendar List</a:t>
            </a:r>
          </a:p>
          <a:p>
            <a:pPr algn="dist"/>
            <a:r>
              <a:rPr lang="en-US" altLang="zh-CN" sz="3700" dirty="0">
                <a:solidFill>
                  <a:srgbClr val="E8E7E3"/>
                </a:solidFill>
                <a:latin typeface="Broadway" pitchFamily="82" charset="0"/>
                <a:ea typeface="GungsuhChe" panose="02030609000101010101" pitchFamily="49" charset="-127"/>
                <a:cs typeface="Aharoni" panose="02010803020104030203" pitchFamily="2" charset="-79"/>
              </a:rPr>
              <a:t>Design</a:t>
            </a:r>
            <a:endParaRPr lang="en-US" altLang="zh-CN" sz="3700" dirty="0">
              <a:solidFill>
                <a:srgbClr val="E8E7E3"/>
              </a:solidFill>
              <a:effectLst/>
              <a:latin typeface="Broadway" pitchFamily="82" charset="0"/>
              <a:ea typeface="GungsuhChe" panose="02030609000101010101" pitchFamily="49" charset="-127"/>
              <a:cs typeface="Aharoni" panose="02010803020104030203" pitchFamily="2" charset="-79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39A2C90-11A3-0BDD-305E-0E64DEBD6F18}"/>
              </a:ext>
            </a:extLst>
          </p:cNvPr>
          <p:cNvGrpSpPr/>
          <p:nvPr/>
        </p:nvGrpSpPr>
        <p:grpSpPr>
          <a:xfrm>
            <a:off x="9934272" y="3136860"/>
            <a:ext cx="1668439" cy="1578041"/>
            <a:chOff x="9834423" y="2524842"/>
            <a:chExt cx="1911904" cy="1808315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0B55817E-F340-0746-9DDA-9776256474A0}"/>
                </a:ext>
              </a:extLst>
            </p:cNvPr>
            <p:cNvGrpSpPr/>
            <p:nvPr/>
          </p:nvGrpSpPr>
          <p:grpSpPr>
            <a:xfrm>
              <a:off x="9834423" y="2524842"/>
              <a:ext cx="1911904" cy="1808315"/>
              <a:chOff x="9539263" y="2451843"/>
              <a:chExt cx="2187947" cy="2069402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2D132F64-370E-6739-6546-0EADBB7EA349}"/>
                  </a:ext>
                </a:extLst>
              </p:cNvPr>
              <p:cNvSpPr/>
              <p:nvPr/>
            </p:nvSpPr>
            <p:spPr>
              <a:xfrm>
                <a:off x="9539263" y="2451843"/>
                <a:ext cx="2187947" cy="2069402"/>
              </a:xfrm>
              <a:prstGeom prst="rect">
                <a:avLst/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C3463"/>
                  </a:solidFill>
                </a:endParaRPr>
              </a:p>
            </p:txBody>
          </p:sp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832DE3BF-A224-04BD-812E-3399120730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068" b="17322"/>
              <a:stretch/>
            </p:blipFill>
            <p:spPr>
              <a:xfrm>
                <a:off x="9714787" y="2641443"/>
                <a:ext cx="1836900" cy="1690203"/>
              </a:xfrm>
              <a:prstGeom prst="rect">
                <a:avLst/>
              </a:prstGeom>
            </p:spPr>
          </p:pic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DBA33D7-D973-18F7-C959-2048A5A2C5E4}"/>
                </a:ext>
              </a:extLst>
            </p:cNvPr>
            <p:cNvSpPr/>
            <p:nvPr/>
          </p:nvSpPr>
          <p:spPr>
            <a:xfrm>
              <a:off x="9834423" y="3580251"/>
              <a:ext cx="1911904" cy="175875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BEA7DA0-94A0-7CE8-F57E-F140A910A1B9}"/>
              </a:ext>
            </a:extLst>
          </p:cNvPr>
          <p:cNvSpPr txBox="1"/>
          <p:nvPr/>
        </p:nvSpPr>
        <p:spPr>
          <a:xfrm>
            <a:off x="6969993" y="3367863"/>
            <a:ext cx="2629781" cy="959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2251730    /    </a:t>
            </a:r>
            <a:r>
              <a:rPr lang="zh-CN" altLang="en-US" sz="20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刘淑仪</a:t>
            </a:r>
            <a:endParaRPr lang="en-US" altLang="zh-CN" sz="20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2250758    /    </a:t>
            </a:r>
            <a:r>
              <a:rPr lang="zh-CN" altLang="en-US" sz="20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林继申</a:t>
            </a:r>
            <a:endParaRPr lang="en-US" altLang="zh-CN" sz="20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3" name="文本占位符 1110">
            <a:extLst>
              <a:ext uri="{FF2B5EF4-FFF2-40B4-BE49-F238E27FC236}">
                <a16:creationId xmlns:a16="http://schemas.microsoft.com/office/drawing/2014/main" id="{46798CA4-B00E-42C4-CB38-B2E4792E5230}"/>
              </a:ext>
            </a:extLst>
          </p:cNvPr>
          <p:cNvSpPr txBox="1"/>
          <p:nvPr/>
        </p:nvSpPr>
        <p:spPr>
          <a:xfrm>
            <a:off x="8877300" y="6064748"/>
            <a:ext cx="3314700" cy="391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rgbClr val="08A0E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b="1" dirty="0">
                <a:solidFill>
                  <a:srgbClr val="E8E7E3"/>
                </a:solidFill>
              </a:rPr>
              <a:t>2024 </a:t>
            </a:r>
            <a:r>
              <a:rPr lang="zh-CN" altLang="en-US" sz="2400" b="1" dirty="0">
                <a:solidFill>
                  <a:srgbClr val="E8E7E3"/>
                </a:solidFill>
              </a:rPr>
              <a:t>年 </a:t>
            </a:r>
            <a:r>
              <a:rPr lang="en-US" altLang="zh-CN" sz="2400" b="1" dirty="0">
                <a:solidFill>
                  <a:srgbClr val="E8E7E3"/>
                </a:solidFill>
              </a:rPr>
              <a:t>5 </a:t>
            </a:r>
            <a:r>
              <a:rPr lang="zh-CN" altLang="en-US" sz="2400" b="1" dirty="0">
                <a:solidFill>
                  <a:srgbClr val="E8E7E3"/>
                </a:solidFill>
              </a:rPr>
              <a:t>月 </a:t>
            </a:r>
            <a:r>
              <a:rPr lang="en-US" altLang="zh-CN" sz="2400" b="1" dirty="0">
                <a:solidFill>
                  <a:srgbClr val="E8E7E3"/>
                </a:solidFill>
              </a:rPr>
              <a:t>21 </a:t>
            </a:r>
            <a:r>
              <a:rPr lang="zh-CN" altLang="en-US" sz="2400" b="1" dirty="0">
                <a:solidFill>
                  <a:srgbClr val="E8E7E3"/>
                </a:solidFill>
              </a:rPr>
              <a:t>日</a:t>
            </a:r>
            <a:endParaRPr lang="en-US" altLang="zh-CN" sz="2400" b="1" dirty="0">
              <a:solidFill>
                <a:srgbClr val="E8E7E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7EE48C-32E5-49E1-E5E5-377E9F04DD6C}"/>
              </a:ext>
            </a:extLst>
          </p:cNvPr>
          <p:cNvSpPr/>
          <p:nvPr/>
        </p:nvSpPr>
        <p:spPr>
          <a:xfrm>
            <a:off x="0" y="-4"/>
            <a:ext cx="3471334" cy="6858004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E132EA0-ED8B-1FE2-91BA-804AAD92E9CA}"/>
              </a:ext>
            </a:extLst>
          </p:cNvPr>
          <p:cNvSpPr/>
          <p:nvPr/>
        </p:nvSpPr>
        <p:spPr>
          <a:xfrm>
            <a:off x="3334978" y="1522229"/>
            <a:ext cx="272712" cy="272712"/>
          </a:xfrm>
          <a:prstGeom prst="ellipse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ECDA407-D767-6C08-A55F-12D9B4A6B13B}"/>
              </a:ext>
            </a:extLst>
          </p:cNvPr>
          <p:cNvSpPr/>
          <p:nvPr/>
        </p:nvSpPr>
        <p:spPr>
          <a:xfrm>
            <a:off x="3338608" y="3216119"/>
            <a:ext cx="272712" cy="272712"/>
          </a:xfrm>
          <a:prstGeom prst="ellipse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53155E3-DAFB-91B8-ED74-C49350000A53}"/>
              </a:ext>
            </a:extLst>
          </p:cNvPr>
          <p:cNvSpPr/>
          <p:nvPr/>
        </p:nvSpPr>
        <p:spPr>
          <a:xfrm>
            <a:off x="3342238" y="4910009"/>
            <a:ext cx="272712" cy="272712"/>
          </a:xfrm>
          <a:prstGeom prst="ellipse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0DD571-052A-A0E2-59B0-98AE89663797}"/>
              </a:ext>
            </a:extLst>
          </p:cNvPr>
          <p:cNvSpPr txBox="1"/>
          <p:nvPr/>
        </p:nvSpPr>
        <p:spPr>
          <a:xfrm>
            <a:off x="218927" y="1491418"/>
            <a:ext cx="3085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DESIGN CONCEPT</a:t>
            </a:r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 ｜</a:t>
            </a:r>
            <a:endParaRPr lang="en-US" altLang="zh-CN" sz="16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6E8BC8-58F7-7F2A-94C6-760951588274}"/>
              </a:ext>
            </a:extLst>
          </p:cNvPr>
          <p:cNvSpPr txBox="1"/>
          <p:nvPr/>
        </p:nvSpPr>
        <p:spPr>
          <a:xfrm>
            <a:off x="215297" y="3198586"/>
            <a:ext cx="3085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APPLICATION PRACTICE</a:t>
            </a:r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endParaRPr lang="en-US" altLang="zh-CN" sz="16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BEB54E-EEA3-1BAD-42C0-ABADD9350100}"/>
              </a:ext>
            </a:extLst>
          </p:cNvPr>
          <p:cNvSpPr txBox="1"/>
          <p:nvPr/>
        </p:nvSpPr>
        <p:spPr>
          <a:xfrm>
            <a:off x="109463" y="4905754"/>
            <a:ext cx="329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EVALUATE IMPROVEMENTS</a:t>
            </a:r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endParaRPr lang="en-US" altLang="zh-CN" sz="16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6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CED7404-C57F-808C-3B30-5E5EE8EE9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9" y="411216"/>
            <a:ext cx="2781541" cy="60355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7AACDE-0961-8A1D-6035-5ABC026F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72" y="411217"/>
            <a:ext cx="2773920" cy="603556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06A65B-34F0-F7D2-BB7E-7410FEB54775}"/>
              </a:ext>
            </a:extLst>
          </p:cNvPr>
          <p:cNvSpPr/>
          <p:nvPr/>
        </p:nvSpPr>
        <p:spPr>
          <a:xfrm>
            <a:off x="3426056" y="17481"/>
            <a:ext cx="4828944" cy="45283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698E6A-DC13-5329-37FA-920292E07755}"/>
              </a:ext>
            </a:extLst>
          </p:cNvPr>
          <p:cNvSpPr/>
          <p:nvPr/>
        </p:nvSpPr>
        <p:spPr>
          <a:xfrm>
            <a:off x="3426056" y="4545838"/>
            <a:ext cx="4828944" cy="231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C794F4-B442-B74C-BCA0-AD7DDB5AF09C}"/>
              </a:ext>
            </a:extLst>
          </p:cNvPr>
          <p:cNvSpPr txBox="1"/>
          <p:nvPr/>
        </p:nvSpPr>
        <p:spPr>
          <a:xfrm>
            <a:off x="3684669" y="701412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响应式设计与用户便捷性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3368281" y="4649923"/>
            <a:ext cx="489584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100" b="0" i="0" dirty="0">
                <a:solidFill>
                  <a:srgbClr val="E8E7E3"/>
                </a:solidFill>
                <a:effectLst/>
                <a:latin typeface="Broadway" pitchFamily="82" charset="0"/>
              </a:rPr>
              <a:t>Design</a:t>
            </a:r>
          </a:p>
          <a:p>
            <a:pPr algn="dist"/>
            <a:r>
              <a:rPr lang="en-US" altLang="zh-CN" sz="4100" dirty="0">
                <a:solidFill>
                  <a:srgbClr val="E8E7E3"/>
                </a:solidFill>
                <a:latin typeface="Broadway" pitchFamily="82" charset="0"/>
                <a:ea typeface="GungsuhChe" panose="02030609000101010101" pitchFamily="49" charset="-127"/>
                <a:cs typeface="Arabic Typesetting" panose="03020402040406030203" pitchFamily="66" charset="-78"/>
              </a:rPr>
              <a:t>Process</a:t>
            </a:r>
            <a:endParaRPr lang="en-US" altLang="zh-CN" sz="4100" dirty="0">
              <a:solidFill>
                <a:srgbClr val="E8E7E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0D351BA-8E09-CC46-82A6-9BD5E4D835E1}"/>
              </a:ext>
            </a:extLst>
          </p:cNvPr>
          <p:cNvSpPr txBox="1"/>
          <p:nvPr/>
        </p:nvSpPr>
        <p:spPr>
          <a:xfrm>
            <a:off x="3871495" y="6180403"/>
            <a:ext cx="389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-ANNIVERSARY-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1A7D2C-2850-63CD-F95C-F8C68DB334F0}"/>
              </a:ext>
            </a:extLst>
          </p:cNvPr>
          <p:cNvSpPr txBox="1"/>
          <p:nvPr/>
        </p:nvSpPr>
        <p:spPr>
          <a:xfrm>
            <a:off x="3684669" y="1966600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直观的日期展示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8D8993-4C9B-1C72-4970-638B62F12B75}"/>
              </a:ext>
            </a:extLst>
          </p:cNvPr>
          <p:cNvSpPr txBox="1"/>
          <p:nvPr/>
        </p:nvSpPr>
        <p:spPr>
          <a:xfrm>
            <a:off x="3715277" y="3231788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视觉设计与品牌认知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549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06A65B-34F0-F7D2-BB7E-7410FEB54775}"/>
              </a:ext>
            </a:extLst>
          </p:cNvPr>
          <p:cNvSpPr/>
          <p:nvPr/>
        </p:nvSpPr>
        <p:spPr>
          <a:xfrm>
            <a:off x="3426056" y="17481"/>
            <a:ext cx="4170231" cy="45283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087CFD-B412-788F-3DD4-B4A98CB7731F}"/>
              </a:ext>
            </a:extLst>
          </p:cNvPr>
          <p:cNvSpPr/>
          <p:nvPr/>
        </p:nvSpPr>
        <p:spPr>
          <a:xfrm>
            <a:off x="7596288" y="0"/>
            <a:ext cx="4595712" cy="685800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698E6A-DC13-5329-37FA-920292E07755}"/>
              </a:ext>
            </a:extLst>
          </p:cNvPr>
          <p:cNvSpPr/>
          <p:nvPr/>
        </p:nvSpPr>
        <p:spPr>
          <a:xfrm>
            <a:off x="3426056" y="4545838"/>
            <a:ext cx="4170231" cy="231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C794F4-B442-B74C-BCA0-AD7DDB5AF09C}"/>
              </a:ext>
            </a:extLst>
          </p:cNvPr>
          <p:cNvSpPr txBox="1"/>
          <p:nvPr/>
        </p:nvSpPr>
        <p:spPr>
          <a:xfrm>
            <a:off x="7887620" y="1268568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响应式设计与用户便捷性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3368282" y="4695927"/>
            <a:ext cx="422800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100" b="0" i="0" dirty="0">
                <a:solidFill>
                  <a:srgbClr val="E8E7E3"/>
                </a:solidFill>
                <a:effectLst/>
                <a:latin typeface="Broadway" pitchFamily="82" charset="0"/>
              </a:rPr>
              <a:t>Design</a:t>
            </a:r>
          </a:p>
          <a:p>
            <a:pPr algn="dist"/>
            <a:r>
              <a:rPr lang="en-US" altLang="zh-CN" sz="4100" dirty="0">
                <a:solidFill>
                  <a:srgbClr val="E8E7E3"/>
                </a:solidFill>
                <a:latin typeface="Broadway" pitchFamily="82" charset="0"/>
                <a:ea typeface="GungsuhChe" panose="02030609000101010101" pitchFamily="49" charset="-127"/>
                <a:cs typeface="Arabic Typesetting" panose="03020402040406030203" pitchFamily="66" charset="-78"/>
              </a:rPr>
              <a:t>Process</a:t>
            </a:r>
            <a:endParaRPr lang="en-US" altLang="zh-CN" sz="4100" dirty="0">
              <a:solidFill>
                <a:srgbClr val="E8E7E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0D351BA-8E09-CC46-82A6-9BD5E4D835E1}"/>
              </a:ext>
            </a:extLst>
          </p:cNvPr>
          <p:cNvSpPr txBox="1"/>
          <p:nvPr/>
        </p:nvSpPr>
        <p:spPr>
          <a:xfrm>
            <a:off x="3709880" y="6162035"/>
            <a:ext cx="360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-HOME-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1A7D2C-2850-63CD-F95C-F8C68DB334F0}"/>
              </a:ext>
            </a:extLst>
          </p:cNvPr>
          <p:cNvSpPr txBox="1"/>
          <p:nvPr/>
        </p:nvSpPr>
        <p:spPr>
          <a:xfrm>
            <a:off x="7887620" y="2247925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多功能集成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8D8993-4C9B-1C72-4970-638B62F12B75}"/>
              </a:ext>
            </a:extLst>
          </p:cNvPr>
          <p:cNvSpPr txBox="1"/>
          <p:nvPr/>
        </p:nvSpPr>
        <p:spPr>
          <a:xfrm>
            <a:off x="7918228" y="3227282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视觉设计与品牌认知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7BBB36C-1CC7-7631-AE32-94CD73C11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9" y="411217"/>
            <a:ext cx="2758679" cy="60355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3B28D71-B8A9-D7D6-6576-1B8D16FDC6FF}"/>
              </a:ext>
            </a:extLst>
          </p:cNvPr>
          <p:cNvSpPr txBox="1"/>
          <p:nvPr/>
        </p:nvSpPr>
        <p:spPr>
          <a:xfrm>
            <a:off x="7918228" y="4206347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数据同步与安全性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3CBC34-F5DD-1EDF-6481-09B7E2640666}"/>
              </a:ext>
            </a:extLst>
          </p:cNvPr>
          <p:cNvSpPr txBox="1"/>
          <p:nvPr/>
        </p:nvSpPr>
        <p:spPr>
          <a:xfrm>
            <a:off x="7918228" y="5185096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用户自定义选项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183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2F0AF1-CD46-2333-B86E-7E918292E6E1}"/>
              </a:ext>
            </a:extLst>
          </p:cNvPr>
          <p:cNvSpPr/>
          <p:nvPr/>
        </p:nvSpPr>
        <p:spPr>
          <a:xfrm>
            <a:off x="165701" y="170049"/>
            <a:ext cx="11860598" cy="6517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435381" y="277749"/>
            <a:ext cx="4182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800" b="0" i="0" dirty="0">
                <a:solidFill>
                  <a:srgbClr val="0C3463"/>
                </a:solidFill>
                <a:effectLst/>
                <a:latin typeface="Broadway" pitchFamily="82" charset="0"/>
              </a:rPr>
              <a:t>APPLICATION DEMONSTRATION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5BD73A-BF9D-584E-AB69-37C354A93E2F}"/>
              </a:ext>
            </a:extLst>
          </p:cNvPr>
          <p:cNvSpPr txBox="1"/>
          <p:nvPr/>
        </p:nvSpPr>
        <p:spPr>
          <a:xfrm>
            <a:off x="7344834" y="933637"/>
            <a:ext cx="2745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rgbClr val="0C3463"/>
                </a:solidFill>
                <a:effectLst/>
              </a:rPr>
              <a:t>登陆注册界面</a:t>
            </a:r>
            <a:endParaRPr lang="en-US" altLang="zh-CN" sz="1400" b="1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FDE6E33-3EEE-564F-A53A-C04BB7F1B938}"/>
              </a:ext>
            </a:extLst>
          </p:cNvPr>
          <p:cNvSpPr txBox="1"/>
          <p:nvPr/>
        </p:nvSpPr>
        <p:spPr>
          <a:xfrm>
            <a:off x="5153051" y="2224839"/>
            <a:ext cx="1936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rgbClr val="0C3463"/>
                </a:solidFill>
                <a:effectLst/>
                <a:latin typeface="Aharoni" panose="02010803020104030203" pitchFamily="2" charset="-79"/>
                <a:ea typeface="GungsuhChe" panose="02030609000101010101" pitchFamily="49" charset="-127"/>
                <a:cs typeface="Aharoni" panose="02010803020104030203" pitchFamily="2" charset="-79"/>
              </a:rPr>
              <a:t>WORKFLOW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2B25CE-122B-7543-B78B-58C672359B5F}"/>
              </a:ext>
            </a:extLst>
          </p:cNvPr>
          <p:cNvSpPr txBox="1"/>
          <p:nvPr/>
        </p:nvSpPr>
        <p:spPr>
          <a:xfrm>
            <a:off x="7344834" y="1210636"/>
            <a:ext cx="4191000" cy="889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用户点击 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Sign in 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即可进入首页（即日历界面）。如果没有账户，可以点击下方小字 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register 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进入注册界面，或者使用游客登陆。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4863B-839B-39E4-12C0-E6CFF7FC1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35" b="11647"/>
          <a:stretch/>
        </p:blipFill>
        <p:spPr>
          <a:xfrm>
            <a:off x="5127651" y="504617"/>
            <a:ext cx="1936698" cy="16476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2E1AEB-D344-C2EE-E311-BBE3F1D81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35" b="11647"/>
          <a:stretch/>
        </p:blipFill>
        <p:spPr>
          <a:xfrm>
            <a:off x="5127651" y="2605160"/>
            <a:ext cx="1936698" cy="16476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10D11C-450A-EDBC-E5A1-47C60EC59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35" b="11647"/>
          <a:stretch/>
        </p:blipFill>
        <p:spPr>
          <a:xfrm>
            <a:off x="5127651" y="4705703"/>
            <a:ext cx="1936698" cy="1647679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5B16830-E315-0672-D482-BEEB601B5CD4}"/>
              </a:ext>
            </a:extLst>
          </p:cNvPr>
          <p:cNvCxnSpPr>
            <a:cxnSpLocks/>
          </p:cNvCxnSpPr>
          <p:nvPr/>
        </p:nvCxnSpPr>
        <p:spPr>
          <a:xfrm>
            <a:off x="7302500" y="504617"/>
            <a:ext cx="0" cy="5848765"/>
          </a:xfrm>
          <a:prstGeom prst="straightConnector1">
            <a:avLst/>
          </a:prstGeom>
          <a:ln>
            <a:solidFill>
              <a:srgbClr val="0C3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AF683D1-DBD3-DEE8-5E3E-C8853BA0D28D}"/>
              </a:ext>
            </a:extLst>
          </p:cNvPr>
          <p:cNvCxnSpPr>
            <a:cxnSpLocks/>
          </p:cNvCxnSpPr>
          <p:nvPr/>
        </p:nvCxnSpPr>
        <p:spPr>
          <a:xfrm>
            <a:off x="4872566" y="504617"/>
            <a:ext cx="0" cy="5848765"/>
          </a:xfrm>
          <a:prstGeom prst="straightConnector1">
            <a:avLst/>
          </a:prstGeom>
          <a:ln>
            <a:solidFill>
              <a:srgbClr val="0C3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C58F2FA-CE9C-FB8D-ECB2-7718E8C7EB63}"/>
              </a:ext>
            </a:extLst>
          </p:cNvPr>
          <p:cNvGrpSpPr/>
          <p:nvPr/>
        </p:nvGrpSpPr>
        <p:grpSpPr>
          <a:xfrm>
            <a:off x="7207251" y="746566"/>
            <a:ext cx="306910" cy="121267"/>
            <a:chOff x="7207251" y="746566"/>
            <a:chExt cx="306910" cy="12126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A87101F-C787-0665-8C8D-4E32C3668D69}"/>
                </a:ext>
              </a:extLst>
            </p:cNvPr>
            <p:cNvSpPr/>
            <p:nvPr/>
          </p:nvSpPr>
          <p:spPr>
            <a:xfrm>
              <a:off x="7207251" y="746566"/>
              <a:ext cx="306910" cy="121267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9A61CF-7068-DC18-3A4B-3C263A20DA3D}"/>
                </a:ext>
              </a:extLst>
            </p:cNvPr>
            <p:cNvSpPr/>
            <p:nvPr/>
          </p:nvSpPr>
          <p:spPr>
            <a:xfrm>
              <a:off x="7279640" y="778091"/>
              <a:ext cx="45719" cy="58215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0B2E80-8B22-96DF-F311-2C26EE40D15D}"/>
              </a:ext>
            </a:extLst>
          </p:cNvPr>
          <p:cNvGrpSpPr/>
          <p:nvPr/>
        </p:nvGrpSpPr>
        <p:grpSpPr>
          <a:xfrm>
            <a:off x="7206772" y="4520485"/>
            <a:ext cx="306910" cy="121267"/>
            <a:chOff x="7207251" y="746566"/>
            <a:chExt cx="306910" cy="12126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FF9AD79-4CE0-B85B-68BB-FD4FD8B3985F}"/>
                </a:ext>
              </a:extLst>
            </p:cNvPr>
            <p:cNvSpPr/>
            <p:nvPr/>
          </p:nvSpPr>
          <p:spPr>
            <a:xfrm>
              <a:off x="7207251" y="746566"/>
              <a:ext cx="306910" cy="121267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54252A4-BD5C-25DD-CC53-417F3480E1B7}"/>
                </a:ext>
              </a:extLst>
            </p:cNvPr>
            <p:cNvSpPr/>
            <p:nvPr/>
          </p:nvSpPr>
          <p:spPr>
            <a:xfrm>
              <a:off x="7279640" y="778091"/>
              <a:ext cx="45719" cy="58215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A95E0D4-459D-9266-E62F-B01EE7826538}"/>
              </a:ext>
            </a:extLst>
          </p:cNvPr>
          <p:cNvSpPr txBox="1"/>
          <p:nvPr/>
        </p:nvSpPr>
        <p:spPr>
          <a:xfrm>
            <a:off x="1153504" y="1232190"/>
            <a:ext cx="2745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rgbClr val="0C3463"/>
                </a:solidFill>
                <a:effectLst/>
              </a:rPr>
              <a:t>workflow</a:t>
            </a:r>
            <a:endParaRPr lang="en-US" altLang="zh-CN" sz="1400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62A57F5-3C6F-05BD-2B11-28D130B7C892}"/>
              </a:ext>
            </a:extLst>
          </p:cNvPr>
          <p:cNvGrpSpPr/>
          <p:nvPr/>
        </p:nvGrpSpPr>
        <p:grpSpPr>
          <a:xfrm flipH="1">
            <a:off x="4662904" y="2847110"/>
            <a:ext cx="306910" cy="121267"/>
            <a:chOff x="7207251" y="746566"/>
            <a:chExt cx="306910" cy="121267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2AB6076-2906-F07E-EE51-6D3540FFED20}"/>
                </a:ext>
              </a:extLst>
            </p:cNvPr>
            <p:cNvSpPr/>
            <p:nvPr/>
          </p:nvSpPr>
          <p:spPr>
            <a:xfrm>
              <a:off x="7207251" y="746566"/>
              <a:ext cx="306910" cy="121267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DB13249-3A08-F475-AF70-28DC4ACD4202}"/>
                </a:ext>
              </a:extLst>
            </p:cNvPr>
            <p:cNvSpPr/>
            <p:nvPr/>
          </p:nvSpPr>
          <p:spPr>
            <a:xfrm>
              <a:off x="7279640" y="778091"/>
              <a:ext cx="45719" cy="58215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C3F4B425-1469-78E5-0284-BC740160F258}"/>
              </a:ext>
            </a:extLst>
          </p:cNvPr>
          <p:cNvSpPr txBox="1"/>
          <p:nvPr/>
        </p:nvSpPr>
        <p:spPr>
          <a:xfrm>
            <a:off x="5110718" y="4325382"/>
            <a:ext cx="1936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rgbClr val="0C3463"/>
                </a:solidFill>
                <a:effectLst/>
                <a:latin typeface="Aharoni" panose="02010803020104030203" pitchFamily="2" charset="-79"/>
                <a:ea typeface="GungsuhChe" panose="02030609000101010101" pitchFamily="49" charset="-127"/>
                <a:cs typeface="Aharoni" panose="02010803020104030203" pitchFamily="2" charset="-79"/>
              </a:rPr>
              <a:t>WORKFLOW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CE7023-CE91-475F-CBDE-E38E1BC04385}"/>
              </a:ext>
            </a:extLst>
          </p:cNvPr>
          <p:cNvSpPr txBox="1"/>
          <p:nvPr/>
        </p:nvSpPr>
        <p:spPr>
          <a:xfrm>
            <a:off x="639235" y="1844519"/>
            <a:ext cx="2745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rgbClr val="0C3463"/>
                </a:solidFill>
                <a:cs typeface="Aldhabi" pitchFamily="2" charset="-78"/>
              </a:rPr>
              <a:t>日历界面</a:t>
            </a:r>
            <a:endParaRPr lang="en-US" altLang="zh-CN" sz="1400" b="1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46335A-49F4-0301-B0E4-674C6015615D}"/>
              </a:ext>
            </a:extLst>
          </p:cNvPr>
          <p:cNvSpPr txBox="1"/>
          <p:nvPr/>
        </p:nvSpPr>
        <p:spPr>
          <a:xfrm>
            <a:off x="639235" y="2121518"/>
            <a:ext cx="4191000" cy="1166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日历界面显示的是当月日历，会显示阳历、农历和节假日信息；同时下拉还可以查看当日是否有未完成的待办事项。右下角的 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"+" 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可以添加待办事项。上排 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Day / Month / Year 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设计可以切换视图。同时左右箭头可以切换日期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月份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年份。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DF5F567-F28B-FB38-7197-E5A9E97773BA}"/>
              </a:ext>
            </a:extLst>
          </p:cNvPr>
          <p:cNvGrpSpPr/>
          <p:nvPr/>
        </p:nvGrpSpPr>
        <p:grpSpPr>
          <a:xfrm>
            <a:off x="7206772" y="2495122"/>
            <a:ext cx="306910" cy="121267"/>
            <a:chOff x="7207251" y="746566"/>
            <a:chExt cx="306910" cy="12126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C39177-C59A-C872-F4A8-58E932FCA35A}"/>
                </a:ext>
              </a:extLst>
            </p:cNvPr>
            <p:cNvSpPr/>
            <p:nvPr/>
          </p:nvSpPr>
          <p:spPr>
            <a:xfrm>
              <a:off x="7207251" y="746566"/>
              <a:ext cx="306910" cy="121267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D530D2A-B450-CDF5-7EB8-5FF4B8654DE7}"/>
                </a:ext>
              </a:extLst>
            </p:cNvPr>
            <p:cNvSpPr/>
            <p:nvPr/>
          </p:nvSpPr>
          <p:spPr>
            <a:xfrm>
              <a:off x="7279640" y="778091"/>
              <a:ext cx="45719" cy="58215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531F491-4B83-38F3-88A5-6CAF7A813D46}"/>
              </a:ext>
            </a:extLst>
          </p:cNvPr>
          <p:cNvSpPr txBox="1"/>
          <p:nvPr/>
        </p:nvSpPr>
        <p:spPr>
          <a:xfrm>
            <a:off x="7344834" y="2655681"/>
            <a:ext cx="2745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rgbClr val="0C3463"/>
                </a:solidFill>
                <a:effectLst/>
              </a:rPr>
              <a:t>待办事项界面</a:t>
            </a:r>
            <a:endParaRPr lang="en-US" altLang="zh-CN" sz="1400" b="1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170E06-0501-121E-EEC5-4BEBED5BE816}"/>
              </a:ext>
            </a:extLst>
          </p:cNvPr>
          <p:cNvSpPr txBox="1"/>
          <p:nvPr/>
        </p:nvSpPr>
        <p:spPr>
          <a:xfrm>
            <a:off x="7344834" y="2932680"/>
            <a:ext cx="4191000" cy="6126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待办事项界面按照时间排序汇总所有的待办事项。右下角的 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"+" 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可以添加待办事项。上方可以 搜索 或者 筛选 。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4015B3-ED78-E81A-C8EA-824D074AC892}"/>
              </a:ext>
            </a:extLst>
          </p:cNvPr>
          <p:cNvGrpSpPr/>
          <p:nvPr/>
        </p:nvGrpSpPr>
        <p:grpSpPr>
          <a:xfrm>
            <a:off x="4756763" y="4590498"/>
            <a:ext cx="306910" cy="121267"/>
            <a:chOff x="7207251" y="746566"/>
            <a:chExt cx="306910" cy="12126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C3C546A-D49F-EBA7-3AEC-F92C59ACFD2D}"/>
                </a:ext>
              </a:extLst>
            </p:cNvPr>
            <p:cNvSpPr/>
            <p:nvPr/>
          </p:nvSpPr>
          <p:spPr>
            <a:xfrm>
              <a:off x="7207251" y="746566"/>
              <a:ext cx="306910" cy="121267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E70688E-ADCE-6332-2340-29EE30AD187C}"/>
                </a:ext>
              </a:extLst>
            </p:cNvPr>
            <p:cNvSpPr/>
            <p:nvPr/>
          </p:nvSpPr>
          <p:spPr>
            <a:xfrm>
              <a:off x="7279640" y="778091"/>
              <a:ext cx="45719" cy="58215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3C98F3B8-F2FA-A855-087E-6556542B2437}"/>
              </a:ext>
            </a:extLst>
          </p:cNvPr>
          <p:cNvSpPr txBox="1"/>
          <p:nvPr/>
        </p:nvSpPr>
        <p:spPr>
          <a:xfrm>
            <a:off x="639235" y="4288947"/>
            <a:ext cx="2745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rgbClr val="0C3463"/>
                </a:solidFill>
                <a:cs typeface="Aldhabi" pitchFamily="2" charset="-78"/>
              </a:rPr>
              <a:t>番茄钟界面</a:t>
            </a:r>
            <a:endParaRPr lang="en-US" altLang="zh-CN" sz="1400" b="1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8CD444-B86D-93CE-0EBC-7411690F2360}"/>
              </a:ext>
            </a:extLst>
          </p:cNvPr>
          <p:cNvSpPr txBox="1"/>
          <p:nvPr/>
        </p:nvSpPr>
        <p:spPr>
          <a:xfrm>
            <a:off x="639235" y="4565946"/>
            <a:ext cx="4191000" cy="889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该钟用于设置截至提醒时间。用户可以通过拨动指针，或修改时钟上方的时间来设置。点击下方 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OK 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按钮设置。在中途若想取消也可以点击下方 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Cancel 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取消。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531456-9BE5-5110-EF84-1EACEEEFC4A5}"/>
              </a:ext>
            </a:extLst>
          </p:cNvPr>
          <p:cNvSpPr txBox="1"/>
          <p:nvPr/>
        </p:nvSpPr>
        <p:spPr>
          <a:xfrm>
            <a:off x="7344834" y="4666304"/>
            <a:ext cx="2745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b="1" dirty="0">
                <a:solidFill>
                  <a:srgbClr val="0C3463"/>
                </a:solidFill>
                <a:effectLst/>
              </a:rPr>
              <a:t>纪念日界面</a:t>
            </a:r>
            <a:endParaRPr lang="en-US" altLang="zh-CN" sz="1400" b="1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7CB1E4B-F55A-59F5-2B28-C88854B53A09}"/>
              </a:ext>
            </a:extLst>
          </p:cNvPr>
          <p:cNvSpPr txBox="1"/>
          <p:nvPr/>
        </p:nvSpPr>
        <p:spPr>
          <a:xfrm>
            <a:off x="7344834" y="4943303"/>
            <a:ext cx="4191000" cy="1166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纪念日界面也是一个较为独立的特色功能，可以计算正数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倒数日。用户可以选择将一个倒数日置顶显示，即图上方的纪念日。置顶显示的纪念日横排显示时右侧为粉色。正数日为蓝色，倒数日为紫色。右下角的 </a:t>
            </a:r>
            <a:r>
              <a:rPr lang="en-US" altLang="zh-CN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"+" </a:t>
            </a: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可以添加纪念日。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8978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3964B3C-0A5E-F09B-457E-C42BD2469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" t="213" r="-99" b="33120"/>
          <a:stretch/>
        </p:blipFill>
        <p:spPr>
          <a:xfrm>
            <a:off x="5344583" y="0"/>
            <a:ext cx="6858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0C517C-23C8-F97E-6018-528BDE3974FA}"/>
              </a:ext>
            </a:extLst>
          </p:cNvPr>
          <p:cNvSpPr/>
          <p:nvPr/>
        </p:nvSpPr>
        <p:spPr>
          <a:xfrm>
            <a:off x="6634164" y="2818746"/>
            <a:ext cx="5557835" cy="251614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5A01DD-D9F5-0416-8C56-51B2A9202317}"/>
              </a:ext>
            </a:extLst>
          </p:cNvPr>
          <p:cNvSpPr/>
          <p:nvPr/>
        </p:nvSpPr>
        <p:spPr>
          <a:xfrm flipV="1">
            <a:off x="1" y="2818745"/>
            <a:ext cx="4266359" cy="251614"/>
          </a:xfrm>
          <a:prstGeom prst="rect">
            <a:avLst/>
          </a:prstGeom>
          <a:solidFill>
            <a:srgbClr val="A36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5BD73A-BF9D-584E-AB69-37C354A93E2F}"/>
              </a:ext>
            </a:extLst>
          </p:cNvPr>
          <p:cNvSpPr txBox="1"/>
          <p:nvPr/>
        </p:nvSpPr>
        <p:spPr>
          <a:xfrm>
            <a:off x="627422" y="4229979"/>
            <a:ext cx="3955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不同登陆界面展示</a:t>
            </a:r>
            <a:endParaRPr lang="en-US" altLang="zh-CN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dist"/>
            <a:r>
              <a:rPr lang="en-US" altLang="zh-CN" b="1" dirty="0">
                <a:solidFill>
                  <a:srgbClr val="0C3463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</a:p>
          <a:p>
            <a:pPr algn="dist"/>
            <a:r>
              <a:rPr lang="zh-CN" altLang="en-US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整体展示</a:t>
            </a:r>
            <a:endParaRPr lang="en-US" altLang="zh-CN" dirty="0">
              <a:solidFill>
                <a:srgbClr val="0C3463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D32B43A-D1EA-783F-7D4B-AE74BEB5F88F}"/>
              </a:ext>
            </a:extLst>
          </p:cNvPr>
          <p:cNvGrpSpPr/>
          <p:nvPr/>
        </p:nvGrpSpPr>
        <p:grpSpPr>
          <a:xfrm>
            <a:off x="3780444" y="1380375"/>
            <a:ext cx="3128356" cy="3128356"/>
            <a:chOff x="4045457" y="1645388"/>
            <a:chExt cx="2598329" cy="2598329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C65C7D7-4495-6200-B8D3-F83FF54AF7D9}"/>
                </a:ext>
              </a:extLst>
            </p:cNvPr>
            <p:cNvSpPr/>
            <p:nvPr/>
          </p:nvSpPr>
          <p:spPr>
            <a:xfrm>
              <a:off x="4045457" y="1645388"/>
              <a:ext cx="2598329" cy="2598329"/>
            </a:xfrm>
            <a:prstGeom prst="ellipse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2DFD212-0E88-8D40-DE03-8A5041733B34}"/>
                </a:ext>
              </a:extLst>
            </p:cNvPr>
            <p:cNvSpPr/>
            <p:nvPr/>
          </p:nvSpPr>
          <p:spPr>
            <a:xfrm>
              <a:off x="4266360" y="1876914"/>
              <a:ext cx="2135279" cy="2135279"/>
            </a:xfrm>
            <a:prstGeom prst="ellipse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D13AA72-9CCD-8142-B2AC-13DDB07C2691}"/>
              </a:ext>
            </a:extLst>
          </p:cNvPr>
          <p:cNvSpPr txBox="1"/>
          <p:nvPr/>
        </p:nvSpPr>
        <p:spPr>
          <a:xfrm>
            <a:off x="4014984" y="2661775"/>
            <a:ext cx="6062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800" b="0" i="0" dirty="0">
                <a:solidFill>
                  <a:srgbClr val="0C3463"/>
                </a:solidFill>
                <a:effectLst/>
                <a:latin typeface="Broadway" pitchFamily="82" charset="0"/>
                <a:cs typeface="Aharoni" panose="02010803020104030203" pitchFamily="2" charset="-79"/>
              </a:rPr>
              <a:t>Application </a:t>
            </a:r>
            <a:r>
              <a:rPr lang="en-US" altLang="zh-CN" sz="2800" b="0" i="0" dirty="0">
                <a:solidFill>
                  <a:srgbClr val="A36D36"/>
                </a:solidFill>
                <a:effectLst/>
                <a:latin typeface="Broadway" pitchFamily="82" charset="0"/>
                <a:cs typeface="Aharoni" panose="02010803020104030203" pitchFamily="2" charset="-79"/>
              </a:rPr>
              <a:t>Demonstration </a:t>
            </a:r>
            <a:endParaRPr lang="en-US" altLang="zh-CN" sz="2800" dirty="0">
              <a:solidFill>
                <a:srgbClr val="A36D36"/>
              </a:solidFill>
              <a:effectLst/>
              <a:latin typeface="Broadway" pitchFamily="82" charset="0"/>
              <a:ea typeface="GungsuhChe" panose="02030609000101010101" pitchFamily="49" charset="-127"/>
              <a:cs typeface="Aharoni" panose="02010803020104030203" pitchFamily="2" charset="-79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A54771C-6578-6330-24E3-5D0667C36D8A}"/>
              </a:ext>
            </a:extLst>
          </p:cNvPr>
          <p:cNvGrpSpPr/>
          <p:nvPr/>
        </p:nvGrpSpPr>
        <p:grpSpPr>
          <a:xfrm>
            <a:off x="299528" y="4279742"/>
            <a:ext cx="278065" cy="278065"/>
            <a:chOff x="4045457" y="1645388"/>
            <a:chExt cx="2598329" cy="2598329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23AF83C-1A22-ED0F-64FF-649ACE34B633}"/>
                </a:ext>
              </a:extLst>
            </p:cNvPr>
            <p:cNvSpPr/>
            <p:nvPr/>
          </p:nvSpPr>
          <p:spPr>
            <a:xfrm>
              <a:off x="4045457" y="1645388"/>
              <a:ext cx="2598329" cy="2598329"/>
            </a:xfrm>
            <a:prstGeom prst="ellipse">
              <a:avLst/>
            </a:prstGeom>
            <a:solidFill>
              <a:srgbClr val="A36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3CAF64E-B36A-781A-2A00-3F2796C8D9AF}"/>
                </a:ext>
              </a:extLst>
            </p:cNvPr>
            <p:cNvSpPr/>
            <p:nvPr/>
          </p:nvSpPr>
          <p:spPr>
            <a:xfrm>
              <a:off x="4511074" y="2111005"/>
              <a:ext cx="1667085" cy="1667085"/>
            </a:xfrm>
            <a:prstGeom prst="ellipse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84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4FF936-4C52-829A-88F3-2299AD23C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278" y="1473900"/>
            <a:ext cx="2377822" cy="4662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588A19-DC24-BFFF-7687-EC532A216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68" y="1473900"/>
            <a:ext cx="2377822" cy="4662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DFEC3B-EFC8-C559-E8F5-D8C6CB2B9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93" y="1473900"/>
            <a:ext cx="2382992" cy="4662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B19307-2224-8349-98AC-C3AC97744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73" y="1473900"/>
            <a:ext cx="2377822" cy="4662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4DF1B5-E5CD-5B92-A353-D0641B8CB5F6}"/>
              </a:ext>
            </a:extLst>
          </p:cNvPr>
          <p:cNvSpPr txBox="1"/>
          <p:nvPr/>
        </p:nvSpPr>
        <p:spPr>
          <a:xfrm>
            <a:off x="435381" y="277749"/>
            <a:ext cx="4182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800" b="0" i="0" dirty="0">
                <a:solidFill>
                  <a:srgbClr val="0C3463"/>
                </a:solidFill>
                <a:effectLst/>
                <a:latin typeface="Broadway" pitchFamily="82" charset="0"/>
              </a:rPr>
              <a:t>APPLICATION DEMONSTRATION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C7293E-4C3E-4323-C018-E585E3736240}"/>
              </a:ext>
            </a:extLst>
          </p:cNvPr>
          <p:cNvSpPr txBox="1"/>
          <p:nvPr/>
        </p:nvSpPr>
        <p:spPr>
          <a:xfrm>
            <a:off x="4828667" y="600913"/>
            <a:ext cx="2745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rgbClr val="0C3463"/>
                </a:solidFill>
                <a:effectLst/>
              </a:rPr>
              <a:t>Effective Demonstration</a:t>
            </a:r>
            <a:endParaRPr lang="en-US" altLang="zh-CN" sz="1400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9026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BD6BD19-D40E-AEBD-9644-D0EBF01C38FC}"/>
              </a:ext>
            </a:extLst>
          </p:cNvPr>
          <p:cNvSpPr/>
          <p:nvPr/>
        </p:nvSpPr>
        <p:spPr>
          <a:xfrm>
            <a:off x="1" y="4308587"/>
            <a:ext cx="3713728" cy="82973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6BCC450-8730-73B1-4201-5CB2FDF70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00" b="12599"/>
          <a:stretch/>
        </p:blipFill>
        <p:spPr>
          <a:xfrm>
            <a:off x="4796971" y="-3938"/>
            <a:ext cx="7395029" cy="3729272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501A4404-2146-5A28-2F7C-A9BA26D377C9}"/>
              </a:ext>
            </a:extLst>
          </p:cNvPr>
          <p:cNvGrpSpPr/>
          <p:nvPr/>
        </p:nvGrpSpPr>
        <p:grpSpPr>
          <a:xfrm>
            <a:off x="0" y="0"/>
            <a:ext cx="6700048" cy="3725334"/>
            <a:chOff x="0" y="0"/>
            <a:chExt cx="6700048" cy="372533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2CA87C2-1F83-A4AE-3E38-770CADDA7DAC}"/>
                </a:ext>
              </a:extLst>
            </p:cNvPr>
            <p:cNvSpPr/>
            <p:nvPr/>
          </p:nvSpPr>
          <p:spPr>
            <a:xfrm>
              <a:off x="0" y="0"/>
              <a:ext cx="6700048" cy="3725334"/>
            </a:xfrm>
            <a:prstGeom prst="rect">
              <a:avLst/>
            </a:prstGeom>
            <a:solidFill>
              <a:srgbClr val="A36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E4EB9C0-8D70-1497-A1BB-523FDE2DE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888" b="25104"/>
            <a:stretch/>
          </p:blipFill>
          <p:spPr>
            <a:xfrm>
              <a:off x="832026" y="5"/>
              <a:ext cx="5035995" cy="3725329"/>
            </a:xfrm>
            <a:custGeom>
              <a:avLst/>
              <a:gdLst/>
              <a:ahLst/>
              <a:cxnLst/>
              <a:rect l="l" t="t" r="r" b="b"/>
              <a:pathLst>
                <a:path w="9270806" h="6858000">
                  <a:moveTo>
                    <a:pt x="1503712" y="0"/>
                  </a:moveTo>
                  <a:lnTo>
                    <a:pt x="7767094" y="0"/>
                  </a:lnTo>
                  <a:lnTo>
                    <a:pt x="7913128" y="139721"/>
                  </a:lnTo>
                  <a:cubicBezTo>
                    <a:pt x="8751971" y="981521"/>
                    <a:pt x="9270806" y="2144457"/>
                    <a:pt x="9270806" y="3429000"/>
                  </a:cubicBezTo>
                  <a:cubicBezTo>
                    <a:pt x="9270806" y="4713544"/>
                    <a:pt x="8751971" y="5876479"/>
                    <a:pt x="7913128" y="6718279"/>
                  </a:cubicBezTo>
                  <a:lnTo>
                    <a:pt x="7767094" y="6858000"/>
                  </a:lnTo>
                  <a:lnTo>
                    <a:pt x="1503712" y="6858000"/>
                  </a:lnTo>
                  <a:lnTo>
                    <a:pt x="1357679" y="6718279"/>
                  </a:lnTo>
                  <a:cubicBezTo>
                    <a:pt x="518835" y="5876479"/>
                    <a:pt x="0" y="4713544"/>
                    <a:pt x="0" y="3429000"/>
                  </a:cubicBezTo>
                  <a:cubicBezTo>
                    <a:pt x="0" y="2144457"/>
                    <a:pt x="518835" y="981521"/>
                    <a:pt x="1357679" y="139721"/>
                  </a:cubicBezTo>
                  <a:close/>
                </a:path>
              </a:pathLst>
            </a:cu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930F94D-6759-4316-3A96-6104EEE80CF9}"/>
              </a:ext>
            </a:extLst>
          </p:cNvPr>
          <p:cNvGrpSpPr/>
          <p:nvPr/>
        </p:nvGrpSpPr>
        <p:grpSpPr>
          <a:xfrm flipH="1">
            <a:off x="2883997" y="4304648"/>
            <a:ext cx="829731" cy="829730"/>
            <a:chOff x="2694247" y="4288664"/>
            <a:chExt cx="829731" cy="82973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2C509F2-B09E-47D4-87D3-150789BB83E2}"/>
                </a:ext>
              </a:extLst>
            </p:cNvPr>
            <p:cNvSpPr/>
            <p:nvPr/>
          </p:nvSpPr>
          <p:spPr>
            <a:xfrm flipV="1">
              <a:off x="2694247" y="4288664"/>
              <a:ext cx="414865" cy="829730"/>
            </a:xfrm>
            <a:prstGeom prst="rect">
              <a:avLst/>
            </a:prstGeom>
            <a:solidFill>
              <a:srgbClr val="A36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9D35C9B-2DF7-3E74-F06B-264485F2D7A2}"/>
                </a:ext>
              </a:extLst>
            </p:cNvPr>
            <p:cNvSpPr/>
            <p:nvPr/>
          </p:nvSpPr>
          <p:spPr>
            <a:xfrm>
              <a:off x="2694248" y="4288664"/>
              <a:ext cx="829730" cy="829730"/>
            </a:xfrm>
            <a:prstGeom prst="ellipse">
              <a:avLst/>
            </a:prstGeom>
            <a:solidFill>
              <a:srgbClr val="A36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D2B3CD7-8AB3-848B-D668-32564A04BE7F}"/>
              </a:ext>
            </a:extLst>
          </p:cNvPr>
          <p:cNvGrpSpPr/>
          <p:nvPr/>
        </p:nvGrpSpPr>
        <p:grpSpPr>
          <a:xfrm>
            <a:off x="3506294" y="4384234"/>
            <a:ext cx="114718" cy="678047"/>
            <a:chOff x="2486812" y="4368250"/>
            <a:chExt cx="114718" cy="678047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8CF6FE6-C5E4-594E-7360-76F9D1F698E2}"/>
                </a:ext>
              </a:extLst>
            </p:cNvPr>
            <p:cNvSpPr/>
            <p:nvPr/>
          </p:nvSpPr>
          <p:spPr>
            <a:xfrm>
              <a:off x="2486813" y="4368250"/>
              <a:ext cx="114717" cy="114717"/>
            </a:xfrm>
            <a:prstGeom prst="ellipse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71B4E55-8442-B9DE-D6B2-1A3E5C264FB7}"/>
                </a:ext>
              </a:extLst>
            </p:cNvPr>
            <p:cNvSpPr/>
            <p:nvPr/>
          </p:nvSpPr>
          <p:spPr>
            <a:xfrm>
              <a:off x="2486812" y="4931580"/>
              <a:ext cx="114717" cy="114717"/>
            </a:xfrm>
            <a:prstGeom prst="ellipse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E2A9F8C-0BD1-55D5-FB36-46B80909C11C}"/>
              </a:ext>
            </a:extLst>
          </p:cNvPr>
          <p:cNvGrpSpPr/>
          <p:nvPr/>
        </p:nvGrpSpPr>
        <p:grpSpPr>
          <a:xfrm flipH="1">
            <a:off x="3840006" y="4300709"/>
            <a:ext cx="8351993" cy="829730"/>
            <a:chOff x="-2756069" y="4284725"/>
            <a:chExt cx="8351993" cy="82973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33B32F1-1E94-04D2-BDA5-3DBE3B6DF7A5}"/>
                </a:ext>
              </a:extLst>
            </p:cNvPr>
            <p:cNvSpPr/>
            <p:nvPr/>
          </p:nvSpPr>
          <p:spPr>
            <a:xfrm>
              <a:off x="-2756069" y="4288664"/>
              <a:ext cx="8351993" cy="825791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F99E805-DA40-A1F6-FA15-3B135FD7740D}"/>
                </a:ext>
              </a:extLst>
            </p:cNvPr>
            <p:cNvGrpSpPr/>
            <p:nvPr/>
          </p:nvGrpSpPr>
          <p:grpSpPr>
            <a:xfrm flipH="1">
              <a:off x="4766191" y="4284725"/>
              <a:ext cx="829731" cy="829730"/>
              <a:chOff x="2694247" y="4288664"/>
              <a:chExt cx="829731" cy="829730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94786C0-BC38-F7D1-E42B-968A9B03AD29}"/>
                  </a:ext>
                </a:extLst>
              </p:cNvPr>
              <p:cNvSpPr/>
              <p:nvPr/>
            </p:nvSpPr>
            <p:spPr>
              <a:xfrm flipV="1">
                <a:off x="2694247" y="4288664"/>
                <a:ext cx="414865" cy="829730"/>
              </a:xfrm>
              <a:prstGeom prst="rect">
                <a:avLst/>
              </a:prstGeom>
              <a:solidFill>
                <a:srgbClr val="A36D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22AC1EC-EA78-536A-ED1C-B55C361678E1}"/>
                  </a:ext>
                </a:extLst>
              </p:cNvPr>
              <p:cNvSpPr/>
              <p:nvPr/>
            </p:nvSpPr>
            <p:spPr>
              <a:xfrm>
                <a:off x="2694248" y="4288664"/>
                <a:ext cx="829730" cy="829730"/>
              </a:xfrm>
              <a:prstGeom prst="ellipse">
                <a:avLst/>
              </a:prstGeom>
              <a:solidFill>
                <a:srgbClr val="A36D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75B0788-B373-2515-D2A6-93591B3520B2}"/>
                </a:ext>
              </a:extLst>
            </p:cNvPr>
            <p:cNvGrpSpPr/>
            <p:nvPr/>
          </p:nvGrpSpPr>
          <p:grpSpPr>
            <a:xfrm>
              <a:off x="5388488" y="4364311"/>
              <a:ext cx="114718" cy="678047"/>
              <a:chOff x="2486812" y="4368250"/>
              <a:chExt cx="114718" cy="678047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FE812501-C5EC-F82C-6EBA-69BE53C9AF17}"/>
                  </a:ext>
                </a:extLst>
              </p:cNvPr>
              <p:cNvSpPr/>
              <p:nvPr/>
            </p:nvSpPr>
            <p:spPr>
              <a:xfrm>
                <a:off x="2486813" y="4368250"/>
                <a:ext cx="114717" cy="114717"/>
              </a:xfrm>
              <a:prstGeom prst="ellipse">
                <a:avLst/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B7C88B3-5ED2-4B38-80C2-605783E7F760}"/>
                  </a:ext>
                </a:extLst>
              </p:cNvPr>
              <p:cNvSpPr/>
              <p:nvPr/>
            </p:nvSpPr>
            <p:spPr>
              <a:xfrm>
                <a:off x="2486812" y="4931580"/>
                <a:ext cx="114717" cy="114717"/>
              </a:xfrm>
              <a:prstGeom prst="ellipse">
                <a:avLst/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A392AC8-021E-D545-9971-6632B19B5727}"/>
              </a:ext>
            </a:extLst>
          </p:cNvPr>
          <p:cNvSpPr txBox="1"/>
          <p:nvPr/>
        </p:nvSpPr>
        <p:spPr>
          <a:xfrm>
            <a:off x="5191839" y="4460495"/>
            <a:ext cx="6020151" cy="497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A36D36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功能设计评估   </a:t>
            </a:r>
            <a:r>
              <a:rPr lang="en-US" altLang="zh-CN" sz="2000" dirty="0">
                <a:solidFill>
                  <a:srgbClr val="A36D36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/   </a:t>
            </a:r>
            <a:r>
              <a:rPr lang="zh-CN" altLang="en-US" sz="2000" dirty="0">
                <a:solidFill>
                  <a:srgbClr val="A36D36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界面交互设计评估</a:t>
            </a:r>
            <a:endParaRPr lang="en-US" altLang="zh-CN" sz="2000" dirty="0">
              <a:solidFill>
                <a:srgbClr val="A36D36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6EA30D1-1D1D-F3CE-F9BD-B95F5C66F1CF}"/>
              </a:ext>
            </a:extLst>
          </p:cNvPr>
          <p:cNvSpPr txBox="1"/>
          <p:nvPr/>
        </p:nvSpPr>
        <p:spPr>
          <a:xfrm>
            <a:off x="155146" y="4496723"/>
            <a:ext cx="2636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A36D3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优势评估</a:t>
            </a:r>
            <a:endParaRPr lang="en-US" altLang="zh-CN" sz="2400" b="1" dirty="0">
              <a:solidFill>
                <a:srgbClr val="A36D36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1FAEA06-866F-2F63-7CC4-85702A4A9323}"/>
              </a:ext>
            </a:extLst>
          </p:cNvPr>
          <p:cNvGrpSpPr/>
          <p:nvPr/>
        </p:nvGrpSpPr>
        <p:grpSpPr>
          <a:xfrm>
            <a:off x="0" y="5515524"/>
            <a:ext cx="8351993" cy="829730"/>
            <a:chOff x="-2756069" y="4284725"/>
            <a:chExt cx="8351993" cy="82973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EFDDE0F-7CFE-7733-9392-595F1C732015}"/>
                </a:ext>
              </a:extLst>
            </p:cNvPr>
            <p:cNvSpPr/>
            <p:nvPr/>
          </p:nvSpPr>
          <p:spPr>
            <a:xfrm>
              <a:off x="-2756069" y="4288664"/>
              <a:ext cx="8351993" cy="825791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7770C5E-367A-70A9-99B9-B60ED609FFDE}"/>
                </a:ext>
              </a:extLst>
            </p:cNvPr>
            <p:cNvGrpSpPr/>
            <p:nvPr/>
          </p:nvGrpSpPr>
          <p:grpSpPr>
            <a:xfrm flipH="1">
              <a:off x="4766191" y="4284725"/>
              <a:ext cx="829731" cy="829730"/>
              <a:chOff x="2694247" y="4288664"/>
              <a:chExt cx="829731" cy="829730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5033604-90E2-3296-1CC9-D9B76180F7F8}"/>
                  </a:ext>
                </a:extLst>
              </p:cNvPr>
              <p:cNvSpPr/>
              <p:nvPr/>
            </p:nvSpPr>
            <p:spPr>
              <a:xfrm flipV="1">
                <a:off x="2694247" y="4288664"/>
                <a:ext cx="414865" cy="829730"/>
              </a:xfrm>
              <a:prstGeom prst="rect">
                <a:avLst/>
              </a:prstGeom>
              <a:solidFill>
                <a:srgbClr val="A36D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CF99F5F-574A-E091-8BF0-60BA40D652FC}"/>
                  </a:ext>
                </a:extLst>
              </p:cNvPr>
              <p:cNvSpPr/>
              <p:nvPr/>
            </p:nvSpPr>
            <p:spPr>
              <a:xfrm>
                <a:off x="2694248" y="4288664"/>
                <a:ext cx="829730" cy="829730"/>
              </a:xfrm>
              <a:prstGeom prst="ellipse">
                <a:avLst/>
              </a:prstGeom>
              <a:solidFill>
                <a:srgbClr val="A36D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53FCC776-A6BB-F315-E13C-29CB447F1AF3}"/>
                </a:ext>
              </a:extLst>
            </p:cNvPr>
            <p:cNvGrpSpPr/>
            <p:nvPr/>
          </p:nvGrpSpPr>
          <p:grpSpPr>
            <a:xfrm>
              <a:off x="5388488" y="4364311"/>
              <a:ext cx="114718" cy="678047"/>
              <a:chOff x="2486812" y="4368250"/>
              <a:chExt cx="114718" cy="678047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C31F712-4BAE-2927-E44B-03DAED90ED42}"/>
                  </a:ext>
                </a:extLst>
              </p:cNvPr>
              <p:cNvSpPr/>
              <p:nvPr/>
            </p:nvSpPr>
            <p:spPr>
              <a:xfrm>
                <a:off x="2486813" y="4368250"/>
                <a:ext cx="114717" cy="114717"/>
              </a:xfrm>
              <a:prstGeom prst="ellipse">
                <a:avLst/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6C7CC189-817B-A505-EC24-E350B75471CD}"/>
                  </a:ext>
                </a:extLst>
              </p:cNvPr>
              <p:cNvSpPr/>
              <p:nvPr/>
            </p:nvSpPr>
            <p:spPr>
              <a:xfrm>
                <a:off x="2486812" y="4931580"/>
                <a:ext cx="114717" cy="114717"/>
              </a:xfrm>
              <a:prstGeom prst="ellipse">
                <a:avLst/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19C92B9-70EC-C4EB-D4C1-C49EEFD09522}"/>
              </a:ext>
            </a:extLst>
          </p:cNvPr>
          <p:cNvGrpSpPr/>
          <p:nvPr/>
        </p:nvGrpSpPr>
        <p:grpSpPr>
          <a:xfrm flipH="1">
            <a:off x="8478272" y="5519463"/>
            <a:ext cx="3713728" cy="833669"/>
            <a:chOff x="1" y="5223126"/>
            <a:chExt cx="3713728" cy="833669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3CA1966-5FEB-7AA7-9FF4-A300AFC5742E}"/>
                </a:ext>
              </a:extLst>
            </p:cNvPr>
            <p:cNvSpPr/>
            <p:nvPr/>
          </p:nvSpPr>
          <p:spPr>
            <a:xfrm>
              <a:off x="1" y="5227065"/>
              <a:ext cx="3713728" cy="829730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880A98A-4D14-B36E-C704-87135C3EACDF}"/>
                </a:ext>
              </a:extLst>
            </p:cNvPr>
            <p:cNvGrpSpPr/>
            <p:nvPr/>
          </p:nvGrpSpPr>
          <p:grpSpPr>
            <a:xfrm flipH="1">
              <a:off x="2883997" y="5223126"/>
              <a:ext cx="829731" cy="829730"/>
              <a:chOff x="2694247" y="4288664"/>
              <a:chExt cx="829731" cy="829730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A4095E6-AFF9-6EC7-403A-AC6EC0778D4E}"/>
                  </a:ext>
                </a:extLst>
              </p:cNvPr>
              <p:cNvSpPr/>
              <p:nvPr/>
            </p:nvSpPr>
            <p:spPr>
              <a:xfrm flipV="1">
                <a:off x="2694247" y="4288664"/>
                <a:ext cx="414865" cy="829730"/>
              </a:xfrm>
              <a:prstGeom prst="rect">
                <a:avLst/>
              </a:prstGeom>
              <a:solidFill>
                <a:srgbClr val="A36D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90B5369-189C-9C2A-804E-0DFBB3D08B97}"/>
                  </a:ext>
                </a:extLst>
              </p:cNvPr>
              <p:cNvSpPr/>
              <p:nvPr/>
            </p:nvSpPr>
            <p:spPr>
              <a:xfrm>
                <a:off x="2694248" y="4288664"/>
                <a:ext cx="829730" cy="829730"/>
              </a:xfrm>
              <a:prstGeom prst="ellipse">
                <a:avLst/>
              </a:prstGeom>
              <a:solidFill>
                <a:srgbClr val="A36D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07C88D0-3A68-872D-B8F4-EEB48F3652FB}"/>
                </a:ext>
              </a:extLst>
            </p:cNvPr>
            <p:cNvGrpSpPr/>
            <p:nvPr/>
          </p:nvGrpSpPr>
          <p:grpSpPr>
            <a:xfrm>
              <a:off x="3506294" y="5302712"/>
              <a:ext cx="114718" cy="678047"/>
              <a:chOff x="2486812" y="4368250"/>
              <a:chExt cx="114718" cy="678047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9ECFDC08-6141-BCB3-52ED-D644A1C1166B}"/>
                  </a:ext>
                </a:extLst>
              </p:cNvPr>
              <p:cNvSpPr/>
              <p:nvPr/>
            </p:nvSpPr>
            <p:spPr>
              <a:xfrm>
                <a:off x="2486813" y="4368250"/>
                <a:ext cx="114717" cy="114717"/>
              </a:xfrm>
              <a:prstGeom prst="ellipse">
                <a:avLst/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F3CB775-1814-27EF-3527-77D565A191C8}"/>
                  </a:ext>
                </a:extLst>
              </p:cNvPr>
              <p:cNvSpPr/>
              <p:nvPr/>
            </p:nvSpPr>
            <p:spPr>
              <a:xfrm>
                <a:off x="2486812" y="4931580"/>
                <a:ext cx="114717" cy="114717"/>
              </a:xfrm>
              <a:prstGeom prst="ellipse">
                <a:avLst/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3F51584-344B-657D-FDDA-BF7F820BE4F7}"/>
                </a:ext>
              </a:extLst>
            </p:cNvPr>
            <p:cNvSpPr txBox="1"/>
            <p:nvPr/>
          </p:nvSpPr>
          <p:spPr>
            <a:xfrm>
              <a:off x="123932" y="5417559"/>
              <a:ext cx="26361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rgbClr val="A36D36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劣势评估</a:t>
              </a:r>
              <a:endParaRPr lang="en-US" altLang="zh-CN" sz="2400" b="1" dirty="0">
                <a:solidFill>
                  <a:srgbClr val="A36D3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4CB8E06-9F97-E643-F3A4-4D0B52D1461D}"/>
              </a:ext>
            </a:extLst>
          </p:cNvPr>
          <p:cNvSpPr txBox="1"/>
          <p:nvPr/>
        </p:nvSpPr>
        <p:spPr>
          <a:xfrm>
            <a:off x="6911582" y="966434"/>
            <a:ext cx="47470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100" b="0" i="0" dirty="0">
                <a:solidFill>
                  <a:srgbClr val="E8E7E3"/>
                </a:solidFill>
                <a:effectLst/>
                <a:latin typeface="Broadway" pitchFamily="82" charset="0"/>
              </a:rPr>
              <a:t>PERFORMANCE EVALUATION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4BE789-923C-EFFC-96F8-62139DBAD1D5}"/>
              </a:ext>
            </a:extLst>
          </p:cNvPr>
          <p:cNvSpPr txBox="1"/>
          <p:nvPr/>
        </p:nvSpPr>
        <p:spPr>
          <a:xfrm>
            <a:off x="1375826" y="5652468"/>
            <a:ext cx="6020151" cy="497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A36D36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功能设计评估   </a:t>
            </a:r>
            <a:r>
              <a:rPr lang="en-US" altLang="zh-CN" sz="2000" dirty="0">
                <a:solidFill>
                  <a:srgbClr val="A36D36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/   </a:t>
            </a:r>
            <a:r>
              <a:rPr lang="zh-CN" altLang="en-US" sz="2000" dirty="0">
                <a:solidFill>
                  <a:srgbClr val="A36D36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界面交互设计评估</a:t>
            </a:r>
            <a:endParaRPr lang="en-US" altLang="zh-CN" sz="2000" dirty="0">
              <a:solidFill>
                <a:srgbClr val="A36D36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54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153433-A6A9-D14A-8F94-D690C5522C72}"/>
              </a:ext>
            </a:extLst>
          </p:cNvPr>
          <p:cNvSpPr txBox="1"/>
          <p:nvPr/>
        </p:nvSpPr>
        <p:spPr>
          <a:xfrm>
            <a:off x="6455835" y="1373388"/>
            <a:ext cx="358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功能评估</a:t>
            </a:r>
            <a:endParaRPr lang="en-US" altLang="zh-CN" sz="2000" b="1" dirty="0">
              <a:solidFill>
                <a:srgbClr val="0C3463"/>
              </a:solidFill>
              <a:latin typeface="+mn-ea"/>
              <a:cs typeface="Aharoni" panose="02010803020104030203" pitchFamily="2" charset="-79"/>
              <a:sym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228BF4-8758-2A4D-993A-7CC7A7A2C166}"/>
              </a:ext>
            </a:extLst>
          </p:cNvPr>
          <p:cNvSpPr txBox="1"/>
          <p:nvPr/>
        </p:nvSpPr>
        <p:spPr>
          <a:xfrm>
            <a:off x="6901206" y="5255347"/>
            <a:ext cx="4494243" cy="786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简单明了的界面设计   </a:t>
            </a:r>
            <a:r>
              <a:rPr lang="en-US" altLang="zh-CN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   </a:t>
            </a: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便捷的时间选择工具   </a:t>
            </a:r>
            <a:r>
              <a:rPr lang="en-US" altLang="zh-CN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高效的信息组织和呈现</a:t>
            </a:r>
            <a:endParaRPr lang="en-US" altLang="zh-CN" sz="16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4CD140-37ED-DE30-355B-7EDC95D94C6F}"/>
              </a:ext>
            </a:extLst>
          </p:cNvPr>
          <p:cNvSpPr/>
          <p:nvPr/>
        </p:nvSpPr>
        <p:spPr>
          <a:xfrm>
            <a:off x="6498166" y="1812163"/>
            <a:ext cx="3588664" cy="326189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759651B-D20B-8A30-ABF4-0FB54581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" r="30565"/>
          <a:stretch/>
        </p:blipFill>
        <p:spPr>
          <a:xfrm>
            <a:off x="0" y="0"/>
            <a:ext cx="6498166" cy="6858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090D401-6140-040E-5597-25446E4B52F0}"/>
              </a:ext>
            </a:extLst>
          </p:cNvPr>
          <p:cNvSpPr txBox="1"/>
          <p:nvPr/>
        </p:nvSpPr>
        <p:spPr>
          <a:xfrm>
            <a:off x="10310533" y="1790188"/>
            <a:ext cx="70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b="0" i="0" dirty="0">
                <a:solidFill>
                  <a:srgbClr val="0C3463"/>
                </a:solidFill>
                <a:effectLst/>
                <a:latin typeface="Broadway" pitchFamily="82" charset="0"/>
              </a:rPr>
              <a:t>60%</a:t>
            </a:r>
            <a:endParaRPr lang="en-US" altLang="zh-CN" dirty="0">
              <a:solidFill>
                <a:srgbClr val="0C346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578C45-3F25-0297-23A7-30113BF0C976}"/>
              </a:ext>
            </a:extLst>
          </p:cNvPr>
          <p:cNvSpPr txBox="1"/>
          <p:nvPr/>
        </p:nvSpPr>
        <p:spPr>
          <a:xfrm>
            <a:off x="6455835" y="3911523"/>
            <a:ext cx="385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界面交互评估</a:t>
            </a:r>
            <a:endParaRPr lang="en-US" altLang="zh-CN" b="1" dirty="0">
              <a:solidFill>
                <a:srgbClr val="0C3463"/>
              </a:solidFill>
              <a:latin typeface="+mn-ea"/>
              <a:cs typeface="Aharoni" panose="02010803020104030203" pitchFamily="2" charset="-79"/>
              <a:sym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8A42D17-E5A8-66FF-2BC7-C0AC88FA503D}"/>
              </a:ext>
            </a:extLst>
          </p:cNvPr>
          <p:cNvSpPr/>
          <p:nvPr/>
        </p:nvSpPr>
        <p:spPr>
          <a:xfrm>
            <a:off x="6498165" y="4350299"/>
            <a:ext cx="2421801" cy="307776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23DC7AB-632B-02A5-9BF0-6567CCD8BAF2}"/>
              </a:ext>
            </a:extLst>
          </p:cNvPr>
          <p:cNvSpPr txBox="1"/>
          <p:nvPr/>
        </p:nvSpPr>
        <p:spPr>
          <a:xfrm>
            <a:off x="9252641" y="4328323"/>
            <a:ext cx="70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b="0" i="0" dirty="0">
                <a:solidFill>
                  <a:srgbClr val="0C3463"/>
                </a:solidFill>
                <a:effectLst/>
                <a:latin typeface="Broadway" pitchFamily="82" charset="0"/>
              </a:rPr>
              <a:t>40%</a:t>
            </a:r>
            <a:endParaRPr lang="en-US" altLang="zh-CN" dirty="0">
              <a:solidFill>
                <a:srgbClr val="0C346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587924" y="2113876"/>
            <a:ext cx="52799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500" b="0" i="0" dirty="0">
                <a:solidFill>
                  <a:srgbClr val="E8E7E3"/>
                </a:solidFill>
                <a:effectLst/>
                <a:latin typeface="Broadway" pitchFamily="82" charset="0"/>
              </a:rPr>
              <a:t>PERFORMANCE EVALUATION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F297F85-A378-E532-15A8-4A27829AE404}"/>
              </a:ext>
            </a:extLst>
          </p:cNvPr>
          <p:cNvGrpSpPr/>
          <p:nvPr/>
        </p:nvGrpSpPr>
        <p:grpSpPr>
          <a:xfrm>
            <a:off x="6969814" y="5137437"/>
            <a:ext cx="307404" cy="101807"/>
            <a:chOff x="7491198" y="4236255"/>
            <a:chExt cx="238472" cy="78978"/>
          </a:xfrm>
        </p:grpSpPr>
        <p:sp>
          <p:nvSpPr>
            <p:cNvPr id="35" name="终止符 34">
              <a:extLst>
                <a:ext uri="{FF2B5EF4-FFF2-40B4-BE49-F238E27FC236}">
                  <a16:creationId xmlns:a16="http://schemas.microsoft.com/office/drawing/2014/main" id="{D2879959-7261-8DE7-3D44-DE60F9A90CEE}"/>
                </a:ext>
              </a:extLst>
            </p:cNvPr>
            <p:cNvSpPr/>
            <p:nvPr/>
          </p:nvSpPr>
          <p:spPr>
            <a:xfrm>
              <a:off x="7491198" y="4236537"/>
              <a:ext cx="238472" cy="78696"/>
            </a:xfrm>
            <a:prstGeom prst="flowChartTerminator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38CE9CF-AABD-2B89-7ACB-463C103BFA4B}"/>
                </a:ext>
              </a:extLst>
            </p:cNvPr>
            <p:cNvSpPr/>
            <p:nvPr/>
          </p:nvSpPr>
          <p:spPr>
            <a:xfrm>
              <a:off x="7587574" y="4236255"/>
              <a:ext cx="45719" cy="78696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D608189-C16A-C73A-396E-1A6E465B70D6}"/>
              </a:ext>
            </a:extLst>
          </p:cNvPr>
          <p:cNvSpPr txBox="1"/>
          <p:nvPr/>
        </p:nvSpPr>
        <p:spPr>
          <a:xfrm>
            <a:off x="662379" y="3411142"/>
            <a:ext cx="5205533" cy="497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-  Strength  -</a:t>
            </a:r>
            <a:endParaRPr lang="en-US" altLang="zh-CN" sz="2000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791273-1E1A-75D5-E633-F6D00C53D17F}"/>
              </a:ext>
            </a:extLst>
          </p:cNvPr>
          <p:cNvSpPr txBox="1"/>
          <p:nvPr/>
        </p:nvSpPr>
        <p:spPr>
          <a:xfrm>
            <a:off x="6901206" y="2635834"/>
            <a:ext cx="4702870" cy="786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多功能集成   </a:t>
            </a:r>
            <a:r>
              <a:rPr lang="en-US" altLang="zh-CN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   </a:t>
            </a: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多种登陆选项   </a:t>
            </a:r>
            <a:r>
              <a:rPr lang="en-US" altLang="zh-CN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   </a:t>
            </a: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明确的注册和访客登录选项   </a:t>
            </a:r>
            <a:r>
              <a:rPr lang="en-US" altLang="zh-CN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   </a:t>
            </a: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自定义提醒功能   </a:t>
            </a:r>
            <a:r>
              <a:rPr lang="en-US" altLang="zh-CN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   </a:t>
            </a: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响应式设计</a:t>
            </a:r>
            <a:endParaRPr lang="en-US" altLang="zh-CN" sz="16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B05F9A-18C0-F9E7-9E4F-CA0E970D21FE}"/>
              </a:ext>
            </a:extLst>
          </p:cNvPr>
          <p:cNvGrpSpPr/>
          <p:nvPr/>
        </p:nvGrpSpPr>
        <p:grpSpPr>
          <a:xfrm>
            <a:off x="6969814" y="2517924"/>
            <a:ext cx="307404" cy="101807"/>
            <a:chOff x="7491198" y="4236255"/>
            <a:chExt cx="238472" cy="78978"/>
          </a:xfrm>
        </p:grpSpPr>
        <p:sp>
          <p:nvSpPr>
            <p:cNvPr id="8" name="终止符 34">
              <a:extLst>
                <a:ext uri="{FF2B5EF4-FFF2-40B4-BE49-F238E27FC236}">
                  <a16:creationId xmlns:a16="http://schemas.microsoft.com/office/drawing/2014/main" id="{F659679A-70F3-B034-C969-B104C5B42CD4}"/>
                </a:ext>
              </a:extLst>
            </p:cNvPr>
            <p:cNvSpPr/>
            <p:nvPr/>
          </p:nvSpPr>
          <p:spPr>
            <a:xfrm>
              <a:off x="7491198" y="4236537"/>
              <a:ext cx="238472" cy="78696"/>
            </a:xfrm>
            <a:prstGeom prst="flowChartTerminator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99DB4B4-293B-A423-4418-570B19D70256}"/>
                </a:ext>
              </a:extLst>
            </p:cNvPr>
            <p:cNvSpPr/>
            <p:nvPr/>
          </p:nvSpPr>
          <p:spPr>
            <a:xfrm>
              <a:off x="7587574" y="4236255"/>
              <a:ext cx="45719" cy="78696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4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153433-A6A9-D14A-8F94-D690C5522C72}"/>
              </a:ext>
            </a:extLst>
          </p:cNvPr>
          <p:cNvSpPr txBox="1"/>
          <p:nvPr/>
        </p:nvSpPr>
        <p:spPr>
          <a:xfrm>
            <a:off x="6455835" y="1373388"/>
            <a:ext cx="358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功能评估</a:t>
            </a:r>
            <a:endParaRPr lang="en-US" altLang="zh-CN" sz="2000" b="1" dirty="0">
              <a:solidFill>
                <a:srgbClr val="0C3463"/>
              </a:solidFill>
              <a:latin typeface="+mn-ea"/>
              <a:cs typeface="Aharoni" panose="02010803020104030203" pitchFamily="2" charset="-79"/>
              <a:sym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228BF4-8758-2A4D-993A-7CC7A7A2C166}"/>
              </a:ext>
            </a:extLst>
          </p:cNvPr>
          <p:cNvSpPr txBox="1"/>
          <p:nvPr/>
        </p:nvSpPr>
        <p:spPr>
          <a:xfrm>
            <a:off x="6901206" y="5255347"/>
            <a:ext cx="4702870" cy="416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复杂的日期输入方式   </a:t>
            </a:r>
            <a:r>
              <a:rPr lang="en-US" altLang="zh-CN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   </a:t>
            </a: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不能更好显示任务优先级</a:t>
            </a:r>
            <a:endParaRPr lang="en-US" altLang="zh-CN" sz="16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4CD140-37ED-DE30-355B-7EDC95D94C6F}"/>
              </a:ext>
            </a:extLst>
          </p:cNvPr>
          <p:cNvSpPr/>
          <p:nvPr/>
        </p:nvSpPr>
        <p:spPr>
          <a:xfrm>
            <a:off x="6498166" y="1812163"/>
            <a:ext cx="2286666" cy="326189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759651B-D20B-8A30-ABF4-0FB545812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" r="30565"/>
          <a:stretch/>
        </p:blipFill>
        <p:spPr>
          <a:xfrm>
            <a:off x="0" y="0"/>
            <a:ext cx="6498166" cy="6858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090D401-6140-040E-5597-25446E4B52F0}"/>
              </a:ext>
            </a:extLst>
          </p:cNvPr>
          <p:cNvSpPr txBox="1"/>
          <p:nvPr/>
        </p:nvSpPr>
        <p:spPr>
          <a:xfrm>
            <a:off x="9187872" y="1790188"/>
            <a:ext cx="70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b="0" i="0" dirty="0">
                <a:solidFill>
                  <a:srgbClr val="0C3463"/>
                </a:solidFill>
                <a:effectLst/>
                <a:latin typeface="Broadway" pitchFamily="82" charset="0"/>
              </a:rPr>
              <a:t>50%</a:t>
            </a:r>
            <a:endParaRPr lang="en-US" altLang="zh-CN" dirty="0">
              <a:solidFill>
                <a:srgbClr val="0C346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578C45-3F25-0297-23A7-30113BF0C976}"/>
              </a:ext>
            </a:extLst>
          </p:cNvPr>
          <p:cNvSpPr txBox="1"/>
          <p:nvPr/>
        </p:nvSpPr>
        <p:spPr>
          <a:xfrm>
            <a:off x="6455835" y="3911523"/>
            <a:ext cx="385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界面交互评估</a:t>
            </a:r>
            <a:endParaRPr lang="en-US" altLang="zh-CN" b="1" dirty="0">
              <a:solidFill>
                <a:srgbClr val="0C3463"/>
              </a:solidFill>
              <a:latin typeface="+mn-ea"/>
              <a:cs typeface="Aharoni" panose="02010803020104030203" pitchFamily="2" charset="-79"/>
              <a:sym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8A42D17-E5A8-66FF-2BC7-C0AC88FA503D}"/>
              </a:ext>
            </a:extLst>
          </p:cNvPr>
          <p:cNvSpPr/>
          <p:nvPr/>
        </p:nvSpPr>
        <p:spPr>
          <a:xfrm>
            <a:off x="6498165" y="4350299"/>
            <a:ext cx="2286667" cy="307776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23DC7AB-632B-02A5-9BF0-6567CCD8BAF2}"/>
              </a:ext>
            </a:extLst>
          </p:cNvPr>
          <p:cNvSpPr txBox="1"/>
          <p:nvPr/>
        </p:nvSpPr>
        <p:spPr>
          <a:xfrm>
            <a:off x="9187872" y="4328323"/>
            <a:ext cx="70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b="0" i="0" dirty="0">
                <a:solidFill>
                  <a:srgbClr val="0C3463"/>
                </a:solidFill>
                <a:effectLst/>
                <a:latin typeface="Broadway" pitchFamily="82" charset="0"/>
              </a:rPr>
              <a:t>50%</a:t>
            </a:r>
            <a:endParaRPr lang="en-US" altLang="zh-CN" dirty="0">
              <a:solidFill>
                <a:srgbClr val="0C346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587924" y="2113876"/>
            <a:ext cx="52799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500" b="0" i="0" dirty="0">
                <a:solidFill>
                  <a:srgbClr val="E8E7E3"/>
                </a:solidFill>
                <a:effectLst/>
                <a:latin typeface="Broadway" pitchFamily="82" charset="0"/>
              </a:rPr>
              <a:t>PERFORMANCE EVALUATION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F297F85-A378-E532-15A8-4A27829AE404}"/>
              </a:ext>
            </a:extLst>
          </p:cNvPr>
          <p:cNvGrpSpPr/>
          <p:nvPr/>
        </p:nvGrpSpPr>
        <p:grpSpPr>
          <a:xfrm>
            <a:off x="6969814" y="5137437"/>
            <a:ext cx="307404" cy="101807"/>
            <a:chOff x="7491198" y="4236255"/>
            <a:chExt cx="238472" cy="78978"/>
          </a:xfrm>
        </p:grpSpPr>
        <p:sp>
          <p:nvSpPr>
            <p:cNvPr id="35" name="终止符 34">
              <a:extLst>
                <a:ext uri="{FF2B5EF4-FFF2-40B4-BE49-F238E27FC236}">
                  <a16:creationId xmlns:a16="http://schemas.microsoft.com/office/drawing/2014/main" id="{D2879959-7261-8DE7-3D44-DE60F9A90CEE}"/>
                </a:ext>
              </a:extLst>
            </p:cNvPr>
            <p:cNvSpPr/>
            <p:nvPr/>
          </p:nvSpPr>
          <p:spPr>
            <a:xfrm>
              <a:off x="7491198" y="4236537"/>
              <a:ext cx="238472" cy="78696"/>
            </a:xfrm>
            <a:prstGeom prst="flowChartTerminator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38CE9CF-AABD-2B89-7ACB-463C103BFA4B}"/>
                </a:ext>
              </a:extLst>
            </p:cNvPr>
            <p:cNvSpPr/>
            <p:nvPr/>
          </p:nvSpPr>
          <p:spPr>
            <a:xfrm>
              <a:off x="7587574" y="4236255"/>
              <a:ext cx="45719" cy="78696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D608189-C16A-C73A-396E-1A6E465B70D6}"/>
              </a:ext>
            </a:extLst>
          </p:cNvPr>
          <p:cNvSpPr txBox="1"/>
          <p:nvPr/>
        </p:nvSpPr>
        <p:spPr>
          <a:xfrm>
            <a:off x="662379" y="3411142"/>
            <a:ext cx="5205533" cy="497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-  W</a:t>
            </a:r>
            <a:r>
              <a:rPr lang="en-US" altLang="zh-CN" sz="2000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eaknesses</a:t>
            </a:r>
            <a:r>
              <a:rPr lang="en-US" sz="2000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  -</a:t>
            </a:r>
            <a:endParaRPr lang="en-US" altLang="zh-CN" sz="2000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791273-1E1A-75D5-E633-F6D00C53D17F}"/>
              </a:ext>
            </a:extLst>
          </p:cNvPr>
          <p:cNvSpPr txBox="1"/>
          <p:nvPr/>
        </p:nvSpPr>
        <p:spPr>
          <a:xfrm>
            <a:off x="6901206" y="2635834"/>
            <a:ext cx="4702870" cy="416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功能种类多却简   </a:t>
            </a:r>
            <a:r>
              <a:rPr lang="en-US" altLang="zh-CN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   </a:t>
            </a: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功能重复   </a:t>
            </a:r>
            <a:r>
              <a:rPr lang="en-US" altLang="zh-CN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登录方式不够全面</a:t>
            </a:r>
            <a:endParaRPr lang="en-US" altLang="zh-CN" sz="16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B05F9A-18C0-F9E7-9E4F-CA0E970D21FE}"/>
              </a:ext>
            </a:extLst>
          </p:cNvPr>
          <p:cNvGrpSpPr/>
          <p:nvPr/>
        </p:nvGrpSpPr>
        <p:grpSpPr>
          <a:xfrm>
            <a:off x="6969814" y="2517924"/>
            <a:ext cx="307404" cy="101807"/>
            <a:chOff x="7491198" y="4236255"/>
            <a:chExt cx="238472" cy="78978"/>
          </a:xfrm>
        </p:grpSpPr>
        <p:sp>
          <p:nvSpPr>
            <p:cNvPr id="8" name="终止符 34">
              <a:extLst>
                <a:ext uri="{FF2B5EF4-FFF2-40B4-BE49-F238E27FC236}">
                  <a16:creationId xmlns:a16="http://schemas.microsoft.com/office/drawing/2014/main" id="{F659679A-70F3-B034-C969-B104C5B42CD4}"/>
                </a:ext>
              </a:extLst>
            </p:cNvPr>
            <p:cNvSpPr/>
            <p:nvPr/>
          </p:nvSpPr>
          <p:spPr>
            <a:xfrm>
              <a:off x="7491198" y="4236537"/>
              <a:ext cx="238472" cy="78696"/>
            </a:xfrm>
            <a:prstGeom prst="flowChartTerminator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99DB4B4-293B-A423-4418-570B19D70256}"/>
                </a:ext>
              </a:extLst>
            </p:cNvPr>
            <p:cNvSpPr/>
            <p:nvPr/>
          </p:nvSpPr>
          <p:spPr>
            <a:xfrm>
              <a:off x="7587574" y="4236255"/>
              <a:ext cx="45719" cy="78696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73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AD957F6-0ED8-DF27-6A3A-92852FA65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4" b="8141"/>
          <a:stretch/>
        </p:blipFill>
        <p:spPr>
          <a:xfrm flipH="1">
            <a:off x="-2" y="0"/>
            <a:ext cx="12192001" cy="68580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E3CE866C-4EAE-BB28-7870-240AD2AD2D57}"/>
              </a:ext>
            </a:extLst>
          </p:cNvPr>
          <p:cNvSpPr/>
          <p:nvPr/>
        </p:nvSpPr>
        <p:spPr>
          <a:xfrm>
            <a:off x="7798896" y="0"/>
            <a:ext cx="3986964" cy="6857999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1F3A7E38-5341-B154-DD1C-7315FC2BB952}"/>
              </a:ext>
            </a:extLst>
          </p:cNvPr>
          <p:cNvGrpSpPr/>
          <p:nvPr/>
        </p:nvGrpSpPr>
        <p:grpSpPr>
          <a:xfrm>
            <a:off x="7798896" y="1327560"/>
            <a:ext cx="3986964" cy="538755"/>
            <a:chOff x="7798896" y="1327560"/>
            <a:chExt cx="3986964" cy="43061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9E88BB1-8E5C-2F6E-0029-5281FBB59E18}"/>
                </a:ext>
              </a:extLst>
            </p:cNvPr>
            <p:cNvSpPr/>
            <p:nvPr/>
          </p:nvSpPr>
          <p:spPr>
            <a:xfrm>
              <a:off x="7798896" y="1327562"/>
              <a:ext cx="3986964" cy="426840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165765-1BBA-017A-ADC8-4FAB6C48A388}"/>
                </a:ext>
              </a:extLst>
            </p:cNvPr>
            <p:cNvSpPr/>
            <p:nvPr/>
          </p:nvSpPr>
          <p:spPr>
            <a:xfrm>
              <a:off x="11533959" y="1327561"/>
              <a:ext cx="125950" cy="426841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FC4754F-EE73-A3CF-DF1C-01C027CB954A}"/>
                </a:ext>
              </a:extLst>
            </p:cNvPr>
            <p:cNvSpPr/>
            <p:nvPr/>
          </p:nvSpPr>
          <p:spPr>
            <a:xfrm flipH="1">
              <a:off x="7924839" y="1327560"/>
              <a:ext cx="125951" cy="430612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FBF00052-BBD5-18C9-C72B-4D30F4A35471}"/>
              </a:ext>
            </a:extLst>
          </p:cNvPr>
          <p:cNvSpPr/>
          <p:nvPr/>
        </p:nvSpPr>
        <p:spPr>
          <a:xfrm>
            <a:off x="3430817" y="0"/>
            <a:ext cx="3986964" cy="68580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F31F05-4A3C-CD41-B570-0AC5AC669EDE}"/>
              </a:ext>
            </a:extLst>
          </p:cNvPr>
          <p:cNvSpPr txBox="1"/>
          <p:nvPr/>
        </p:nvSpPr>
        <p:spPr>
          <a:xfrm>
            <a:off x="3701100" y="1360823"/>
            <a:ext cx="3696268" cy="11555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增强应用功能的定制化和深度，例如通过加入更多自定义视图和个性化提醒，提升用户的管理和使用体验。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3C6ADD-95D8-6EF3-7BF1-9FE395412CA6}"/>
              </a:ext>
            </a:extLst>
          </p:cNvPr>
          <p:cNvSpPr txBox="1"/>
          <p:nvPr/>
        </p:nvSpPr>
        <p:spPr>
          <a:xfrm>
            <a:off x="3700432" y="3027978"/>
            <a:ext cx="3696268" cy="11555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利用已有的简洁界面优势，通过引入直观的操作控件和增加视觉反馈，简化用户交互并提高界面友好性。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C89A10-99F2-A531-D711-E5023E46398E}"/>
              </a:ext>
            </a:extLst>
          </p:cNvPr>
          <p:cNvSpPr txBox="1"/>
          <p:nvPr/>
        </p:nvSpPr>
        <p:spPr>
          <a:xfrm>
            <a:off x="3721513" y="4679789"/>
            <a:ext cx="3696268" cy="15248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合并重复功能和优化界面布局，减少低频功能，提高核心功能的访问效率，同时增强多样化登录选项，提升应用的便利性和可访问性。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77720D-E4E7-844D-B288-2F848184B5DF}"/>
              </a:ext>
            </a:extLst>
          </p:cNvPr>
          <p:cNvSpPr txBox="1"/>
          <p:nvPr/>
        </p:nvSpPr>
        <p:spPr>
          <a:xfrm>
            <a:off x="8138047" y="1452589"/>
            <a:ext cx="330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400" b="1" dirty="0">
                <a:solidFill>
                  <a:srgbClr val="E8E7E3"/>
                </a:solidFill>
              </a:rPr>
              <a:t>功能深化策略</a:t>
            </a:r>
          </a:p>
          <a:p>
            <a:pPr algn="dist"/>
            <a:endParaRPr lang="en-US" altLang="zh-CN" sz="1400" b="1" dirty="0">
              <a:solidFill>
                <a:srgbClr val="E8E7E3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1A51EEE-DE60-C092-68EF-461C1AE5B700}"/>
              </a:ext>
            </a:extLst>
          </p:cNvPr>
          <p:cNvSpPr/>
          <p:nvPr/>
        </p:nvSpPr>
        <p:spPr>
          <a:xfrm>
            <a:off x="997560" y="918476"/>
            <a:ext cx="1414555" cy="1402461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533EBBE-A085-893A-BD01-7D7E016B3AD0}"/>
              </a:ext>
            </a:extLst>
          </p:cNvPr>
          <p:cNvSpPr/>
          <p:nvPr/>
        </p:nvSpPr>
        <p:spPr>
          <a:xfrm>
            <a:off x="1008798" y="2761887"/>
            <a:ext cx="1414556" cy="1402461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DE906CC-EAF0-B671-2D46-45BD2D9702CB}"/>
              </a:ext>
            </a:extLst>
          </p:cNvPr>
          <p:cNvSpPr/>
          <p:nvPr/>
        </p:nvSpPr>
        <p:spPr>
          <a:xfrm>
            <a:off x="1008798" y="4599706"/>
            <a:ext cx="1414555" cy="1402461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ABF1A7A-ADF8-C8DD-5CB4-1BB6A692C506}"/>
              </a:ext>
            </a:extLst>
          </p:cNvPr>
          <p:cNvGrpSpPr/>
          <p:nvPr/>
        </p:nvGrpSpPr>
        <p:grpSpPr>
          <a:xfrm>
            <a:off x="7798896" y="3023262"/>
            <a:ext cx="3986964" cy="534037"/>
            <a:chOff x="7798896" y="1327562"/>
            <a:chExt cx="3986964" cy="426841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DCEA4FA-271F-E068-DA60-688CCEA90589}"/>
                </a:ext>
              </a:extLst>
            </p:cNvPr>
            <p:cNvSpPr/>
            <p:nvPr/>
          </p:nvSpPr>
          <p:spPr>
            <a:xfrm>
              <a:off x="7798896" y="1331332"/>
              <a:ext cx="3986964" cy="423071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E459DEC-C7F8-2BD0-CE60-CFD49A432C68}"/>
                </a:ext>
              </a:extLst>
            </p:cNvPr>
            <p:cNvSpPr/>
            <p:nvPr/>
          </p:nvSpPr>
          <p:spPr>
            <a:xfrm>
              <a:off x="11533959" y="1331331"/>
              <a:ext cx="125950" cy="423071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E371B12-0826-C9E9-6170-5AF5893ADE1B}"/>
                </a:ext>
              </a:extLst>
            </p:cNvPr>
            <p:cNvSpPr/>
            <p:nvPr/>
          </p:nvSpPr>
          <p:spPr>
            <a:xfrm flipH="1">
              <a:off x="7924844" y="1327562"/>
              <a:ext cx="125951" cy="426840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54F1078-AB6C-79BB-5EE3-3FA3DDD33231}"/>
              </a:ext>
            </a:extLst>
          </p:cNvPr>
          <p:cNvSpPr txBox="1"/>
          <p:nvPr/>
        </p:nvSpPr>
        <p:spPr>
          <a:xfrm>
            <a:off x="8138047" y="3149234"/>
            <a:ext cx="330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400" b="1" dirty="0">
                <a:solidFill>
                  <a:srgbClr val="E8E7E3"/>
                </a:solidFill>
              </a:rPr>
              <a:t>界面交互优化</a:t>
            </a:r>
          </a:p>
          <a:p>
            <a:pPr algn="dist"/>
            <a:endParaRPr lang="en-US" altLang="zh-CN" sz="1400" b="1" dirty="0">
              <a:solidFill>
                <a:srgbClr val="E8E7E3"/>
              </a:solidFill>
            </a:endParaRP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4346CB9-66E1-4D24-7FC5-DC04ED4BF7AD}"/>
              </a:ext>
            </a:extLst>
          </p:cNvPr>
          <p:cNvGrpSpPr/>
          <p:nvPr/>
        </p:nvGrpSpPr>
        <p:grpSpPr>
          <a:xfrm>
            <a:off x="7798896" y="4724624"/>
            <a:ext cx="3986964" cy="529320"/>
            <a:chOff x="7798896" y="1331332"/>
            <a:chExt cx="3986964" cy="423071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7CB30A3-B873-3EF1-2711-4A2E14DC4E3A}"/>
                </a:ext>
              </a:extLst>
            </p:cNvPr>
            <p:cNvSpPr/>
            <p:nvPr/>
          </p:nvSpPr>
          <p:spPr>
            <a:xfrm>
              <a:off x="7798896" y="1331332"/>
              <a:ext cx="3986964" cy="423071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B2772B31-904A-F2EA-E8A2-994548C56D8A}"/>
                </a:ext>
              </a:extLst>
            </p:cNvPr>
            <p:cNvSpPr/>
            <p:nvPr/>
          </p:nvSpPr>
          <p:spPr>
            <a:xfrm>
              <a:off x="11533959" y="1331332"/>
              <a:ext cx="125950" cy="423070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0D4CF11E-4231-E4CB-5553-551B95BDCADC}"/>
                </a:ext>
              </a:extLst>
            </p:cNvPr>
            <p:cNvSpPr/>
            <p:nvPr/>
          </p:nvSpPr>
          <p:spPr>
            <a:xfrm>
              <a:off x="7924846" y="1331332"/>
              <a:ext cx="125951" cy="423070"/>
            </a:xfrm>
            <a:prstGeom prst="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FC849E5-A9DE-7825-CF09-392EA135CF44}"/>
              </a:ext>
            </a:extLst>
          </p:cNvPr>
          <p:cNvSpPr txBox="1"/>
          <p:nvPr/>
        </p:nvSpPr>
        <p:spPr>
          <a:xfrm>
            <a:off x="8138050" y="4845880"/>
            <a:ext cx="3308661" cy="3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400" b="1" dirty="0">
                <a:solidFill>
                  <a:srgbClr val="E8E7E3"/>
                </a:solidFill>
              </a:rPr>
              <a:t>减轻界面负载与功能整合</a:t>
            </a:r>
            <a:endParaRPr lang="en-US" altLang="zh-CN" sz="1400" b="1" dirty="0">
              <a:solidFill>
                <a:srgbClr val="E8E7E3"/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A7B6BD8-3EAF-7D95-7851-2447327B0C2F}"/>
              </a:ext>
            </a:extLst>
          </p:cNvPr>
          <p:cNvSpPr/>
          <p:nvPr/>
        </p:nvSpPr>
        <p:spPr>
          <a:xfrm>
            <a:off x="997560" y="1568132"/>
            <a:ext cx="1414555" cy="103147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FA36F7E-ADC3-934F-FDE0-BFAC84266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2" b="15282"/>
          <a:stretch/>
        </p:blipFill>
        <p:spPr>
          <a:xfrm>
            <a:off x="1190829" y="1105032"/>
            <a:ext cx="1029349" cy="1029349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4FBEAD7D-8A73-098B-AD6B-29FE638BF523}"/>
              </a:ext>
            </a:extLst>
          </p:cNvPr>
          <p:cNvSpPr/>
          <p:nvPr/>
        </p:nvSpPr>
        <p:spPr>
          <a:xfrm>
            <a:off x="1008130" y="3412365"/>
            <a:ext cx="1414555" cy="103147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4DC2CD5-D47D-6C2F-A244-D4799EFCD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2" b="15282"/>
          <a:stretch/>
        </p:blipFill>
        <p:spPr>
          <a:xfrm>
            <a:off x="1201264" y="2947822"/>
            <a:ext cx="1029349" cy="1029349"/>
          </a:xfrm>
          <a:prstGeom prst="rect">
            <a:avLst/>
          </a:prstGeom>
        </p:spPr>
      </p:pic>
      <p:sp>
        <p:nvSpPr>
          <p:cNvPr id="123" name="矩形 122">
            <a:extLst>
              <a:ext uri="{FF2B5EF4-FFF2-40B4-BE49-F238E27FC236}">
                <a16:creationId xmlns:a16="http://schemas.microsoft.com/office/drawing/2014/main" id="{C08214E2-B60D-A099-7769-CBE2F5F04844}"/>
              </a:ext>
            </a:extLst>
          </p:cNvPr>
          <p:cNvSpPr/>
          <p:nvPr/>
        </p:nvSpPr>
        <p:spPr>
          <a:xfrm>
            <a:off x="1008130" y="5253944"/>
            <a:ext cx="1414555" cy="103147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81ADE224-B4B1-9E28-B85A-EAF69F447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2" b="15282"/>
          <a:stretch/>
        </p:blipFill>
        <p:spPr>
          <a:xfrm>
            <a:off x="1201263" y="4786263"/>
            <a:ext cx="1029349" cy="10293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D3C24A-75E9-27C5-C461-A08D2209B793}"/>
              </a:ext>
            </a:extLst>
          </p:cNvPr>
          <p:cNvSpPr txBox="1"/>
          <p:nvPr/>
        </p:nvSpPr>
        <p:spPr>
          <a:xfrm>
            <a:off x="662379" y="170409"/>
            <a:ext cx="10606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3200" b="0" i="0" dirty="0">
                <a:solidFill>
                  <a:srgbClr val="0C3463"/>
                </a:solidFill>
                <a:effectLst/>
                <a:latin typeface="Broadway" pitchFamily="82" charset="0"/>
              </a:rPr>
              <a:t>PERFORMANCE EVALUATION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D5B482-D202-1DAF-6756-BA8CD76D5EF0}"/>
              </a:ext>
            </a:extLst>
          </p:cNvPr>
          <p:cNvSpPr txBox="1"/>
          <p:nvPr/>
        </p:nvSpPr>
        <p:spPr>
          <a:xfrm>
            <a:off x="3510827" y="634197"/>
            <a:ext cx="4100121" cy="497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- Improved methodology -</a:t>
            </a:r>
            <a:endParaRPr lang="en-US" altLang="zh-CN" sz="20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6834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85189179-8474-3CF6-21C7-E597BD6FB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8" b="17322"/>
          <a:stretch/>
        </p:blipFill>
        <p:spPr>
          <a:xfrm>
            <a:off x="0" y="0"/>
            <a:ext cx="7453222" cy="6858000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9EABABE2-40AA-51DC-F462-D0B9A84FD31E}"/>
              </a:ext>
            </a:extLst>
          </p:cNvPr>
          <p:cNvSpPr/>
          <p:nvPr/>
        </p:nvSpPr>
        <p:spPr>
          <a:xfrm>
            <a:off x="0" y="-4"/>
            <a:ext cx="3471334" cy="6858004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1" name="手动输入 70">
            <a:extLst>
              <a:ext uri="{FF2B5EF4-FFF2-40B4-BE49-F238E27FC236}">
                <a16:creationId xmlns:a16="http://schemas.microsoft.com/office/drawing/2014/main" id="{9939DB7D-EDCD-9A9C-DBDA-C4D0EC63EBD0}"/>
              </a:ext>
            </a:extLst>
          </p:cNvPr>
          <p:cNvSpPr/>
          <p:nvPr/>
        </p:nvSpPr>
        <p:spPr>
          <a:xfrm rot="16200000">
            <a:off x="5715000" y="380997"/>
            <a:ext cx="6858001" cy="6096001"/>
          </a:xfrm>
          <a:prstGeom prst="flowChartManualInpu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E8E7E3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B039966-3A87-A545-A55D-2089273B9C0E}"/>
              </a:ext>
            </a:extLst>
          </p:cNvPr>
          <p:cNvSpPr txBox="1"/>
          <p:nvPr/>
        </p:nvSpPr>
        <p:spPr>
          <a:xfrm>
            <a:off x="6731000" y="929577"/>
            <a:ext cx="5015327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3700" b="0" i="0" dirty="0">
                <a:solidFill>
                  <a:srgbClr val="E8E7E3"/>
                </a:solidFill>
                <a:effectLst/>
                <a:latin typeface="Broadway" pitchFamily="82" charset="0"/>
                <a:cs typeface="Aharoni" panose="02010803020104030203" pitchFamily="2" charset="-79"/>
              </a:rPr>
              <a:t>THANKS!</a:t>
            </a:r>
            <a:endParaRPr lang="en-US" altLang="zh-CN" sz="3700" dirty="0">
              <a:solidFill>
                <a:srgbClr val="E8E7E3"/>
              </a:solidFill>
              <a:effectLst/>
              <a:latin typeface="Broadway" pitchFamily="82" charset="0"/>
              <a:ea typeface="GungsuhChe" panose="02030609000101010101" pitchFamily="49" charset="-127"/>
              <a:cs typeface="Aharoni" panose="02010803020104030203" pitchFamily="2" charset="-79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22183CAF-BF9E-33D7-2764-2372267C8E7E}"/>
              </a:ext>
            </a:extLst>
          </p:cNvPr>
          <p:cNvSpPr/>
          <p:nvPr/>
        </p:nvSpPr>
        <p:spPr>
          <a:xfrm>
            <a:off x="3334978" y="1522229"/>
            <a:ext cx="272712" cy="272712"/>
          </a:xfrm>
          <a:prstGeom prst="ellipse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4C117F45-9B00-98A1-4619-227FCC58B898}"/>
              </a:ext>
            </a:extLst>
          </p:cNvPr>
          <p:cNvSpPr/>
          <p:nvPr/>
        </p:nvSpPr>
        <p:spPr>
          <a:xfrm>
            <a:off x="3338608" y="3216119"/>
            <a:ext cx="272712" cy="272712"/>
          </a:xfrm>
          <a:prstGeom prst="ellipse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58C6902-20DE-4A11-5E94-DB3B81A01B2A}"/>
              </a:ext>
            </a:extLst>
          </p:cNvPr>
          <p:cNvSpPr/>
          <p:nvPr/>
        </p:nvSpPr>
        <p:spPr>
          <a:xfrm>
            <a:off x="3342238" y="4910009"/>
            <a:ext cx="272712" cy="272712"/>
          </a:xfrm>
          <a:prstGeom prst="ellipse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32020B9-9E7F-D4C9-59B4-6BB97444D244}"/>
              </a:ext>
            </a:extLst>
          </p:cNvPr>
          <p:cNvSpPr txBox="1"/>
          <p:nvPr/>
        </p:nvSpPr>
        <p:spPr>
          <a:xfrm>
            <a:off x="218927" y="1491418"/>
            <a:ext cx="3085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DESIGN CONCEPT</a:t>
            </a:r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 ｜</a:t>
            </a:r>
            <a:endParaRPr lang="en-US" altLang="zh-CN" sz="16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0F7F52D-9A63-B9FF-5DA9-2AFB455C3645}"/>
              </a:ext>
            </a:extLst>
          </p:cNvPr>
          <p:cNvSpPr txBox="1"/>
          <p:nvPr/>
        </p:nvSpPr>
        <p:spPr>
          <a:xfrm>
            <a:off x="215297" y="3198586"/>
            <a:ext cx="3085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APPLICATION PRACTICE</a:t>
            </a:r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endParaRPr lang="en-US" altLang="zh-CN" sz="16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04F04B0-A72F-F339-F6C1-1D8D91632F72}"/>
              </a:ext>
            </a:extLst>
          </p:cNvPr>
          <p:cNvSpPr txBox="1"/>
          <p:nvPr/>
        </p:nvSpPr>
        <p:spPr>
          <a:xfrm>
            <a:off x="109463" y="4905754"/>
            <a:ext cx="329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EVALUATE IMPROVEMENTS</a:t>
            </a:r>
            <a:r>
              <a:rPr lang="zh-CN" altLang="en-US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｜</a:t>
            </a:r>
            <a:endParaRPr lang="en-US" altLang="zh-CN" sz="16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39A2C90-11A3-0BDD-305E-0E64DEBD6F18}"/>
              </a:ext>
            </a:extLst>
          </p:cNvPr>
          <p:cNvGrpSpPr/>
          <p:nvPr/>
        </p:nvGrpSpPr>
        <p:grpSpPr>
          <a:xfrm>
            <a:off x="9934272" y="3136860"/>
            <a:ext cx="1668439" cy="1578041"/>
            <a:chOff x="9834423" y="2524842"/>
            <a:chExt cx="1911904" cy="1808315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0B55817E-F340-0746-9DDA-9776256474A0}"/>
                </a:ext>
              </a:extLst>
            </p:cNvPr>
            <p:cNvGrpSpPr/>
            <p:nvPr/>
          </p:nvGrpSpPr>
          <p:grpSpPr>
            <a:xfrm>
              <a:off x="9834423" y="2524842"/>
              <a:ext cx="1911904" cy="1808315"/>
              <a:chOff x="9539263" y="2451843"/>
              <a:chExt cx="2187947" cy="2069402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2D132F64-370E-6739-6546-0EADBB7EA349}"/>
                  </a:ext>
                </a:extLst>
              </p:cNvPr>
              <p:cNvSpPr/>
              <p:nvPr/>
            </p:nvSpPr>
            <p:spPr>
              <a:xfrm>
                <a:off x="9539263" y="2451843"/>
                <a:ext cx="2187947" cy="2069402"/>
              </a:xfrm>
              <a:prstGeom prst="rect">
                <a:avLst/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C3463"/>
                  </a:solidFill>
                </a:endParaRPr>
              </a:p>
            </p:txBody>
          </p:sp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832DE3BF-A224-04BD-812E-3399120730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068" b="17322"/>
              <a:stretch/>
            </p:blipFill>
            <p:spPr>
              <a:xfrm>
                <a:off x="9714787" y="2641443"/>
                <a:ext cx="1836900" cy="1690203"/>
              </a:xfrm>
              <a:prstGeom prst="rect">
                <a:avLst/>
              </a:prstGeom>
            </p:spPr>
          </p:pic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DBA33D7-D973-18F7-C959-2048A5A2C5E4}"/>
                </a:ext>
              </a:extLst>
            </p:cNvPr>
            <p:cNvSpPr/>
            <p:nvPr/>
          </p:nvSpPr>
          <p:spPr>
            <a:xfrm>
              <a:off x="9834423" y="3580251"/>
              <a:ext cx="1911904" cy="175875"/>
            </a:xfrm>
            <a:prstGeom prst="rect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C3463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BEA7DA0-94A0-7CE8-F57E-F140A910A1B9}"/>
              </a:ext>
            </a:extLst>
          </p:cNvPr>
          <p:cNvSpPr txBox="1"/>
          <p:nvPr/>
        </p:nvSpPr>
        <p:spPr>
          <a:xfrm>
            <a:off x="6969993" y="3367863"/>
            <a:ext cx="2629781" cy="959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2251730    /    </a:t>
            </a:r>
            <a:r>
              <a:rPr lang="zh-CN" altLang="en-US" sz="20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刘淑仪</a:t>
            </a:r>
            <a:endParaRPr lang="en-US" altLang="zh-CN" sz="20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2250758    /    </a:t>
            </a:r>
            <a:r>
              <a:rPr lang="zh-CN" altLang="en-US" sz="20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林继申</a:t>
            </a:r>
            <a:endParaRPr lang="en-US" altLang="zh-CN" sz="20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9" name="文本占位符 1110">
            <a:extLst>
              <a:ext uri="{FF2B5EF4-FFF2-40B4-BE49-F238E27FC236}">
                <a16:creationId xmlns:a16="http://schemas.microsoft.com/office/drawing/2014/main" id="{664674A4-F53E-6583-4868-AC16AB385B7C}"/>
              </a:ext>
            </a:extLst>
          </p:cNvPr>
          <p:cNvSpPr txBox="1"/>
          <p:nvPr/>
        </p:nvSpPr>
        <p:spPr>
          <a:xfrm>
            <a:off x="8877300" y="6064748"/>
            <a:ext cx="3314700" cy="391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rgbClr val="08A0E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b="1" dirty="0">
                <a:solidFill>
                  <a:srgbClr val="E8E7E3"/>
                </a:solidFill>
              </a:rPr>
              <a:t>2024 </a:t>
            </a:r>
            <a:r>
              <a:rPr lang="zh-CN" altLang="en-US" sz="2400" b="1" dirty="0">
                <a:solidFill>
                  <a:srgbClr val="E8E7E3"/>
                </a:solidFill>
              </a:rPr>
              <a:t>年 </a:t>
            </a:r>
            <a:r>
              <a:rPr lang="en-US" altLang="zh-CN" sz="2400" b="1" dirty="0">
                <a:solidFill>
                  <a:srgbClr val="E8E7E3"/>
                </a:solidFill>
              </a:rPr>
              <a:t>5 </a:t>
            </a:r>
            <a:r>
              <a:rPr lang="zh-CN" altLang="en-US" sz="2400" b="1" dirty="0">
                <a:solidFill>
                  <a:srgbClr val="E8E7E3"/>
                </a:solidFill>
              </a:rPr>
              <a:t>月 </a:t>
            </a:r>
            <a:r>
              <a:rPr lang="en-US" altLang="zh-CN" sz="2400" b="1" dirty="0">
                <a:solidFill>
                  <a:srgbClr val="E8E7E3"/>
                </a:solidFill>
              </a:rPr>
              <a:t>21 </a:t>
            </a:r>
            <a:r>
              <a:rPr lang="zh-CN" altLang="en-US" sz="2400" b="1" dirty="0">
                <a:solidFill>
                  <a:srgbClr val="E8E7E3"/>
                </a:solidFill>
              </a:rPr>
              <a:t>日</a:t>
            </a:r>
            <a:endParaRPr lang="en-US" altLang="zh-CN" sz="2400" b="1" dirty="0">
              <a:solidFill>
                <a:srgbClr val="E8E7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4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901B67E-3447-DE53-BE76-BF6613B109B1}"/>
              </a:ext>
            </a:extLst>
          </p:cNvPr>
          <p:cNvSpPr/>
          <p:nvPr/>
        </p:nvSpPr>
        <p:spPr>
          <a:xfrm>
            <a:off x="5134514" y="0"/>
            <a:ext cx="7057485" cy="685800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212973-EC59-46C3-A693-9A65D1A00E8F}"/>
              </a:ext>
            </a:extLst>
          </p:cNvPr>
          <p:cNvSpPr/>
          <p:nvPr/>
        </p:nvSpPr>
        <p:spPr>
          <a:xfrm>
            <a:off x="9156594" y="935274"/>
            <a:ext cx="3035406" cy="731736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0D5DB4-790E-1926-C95B-8227324867E9}"/>
              </a:ext>
            </a:extLst>
          </p:cNvPr>
          <p:cNvSpPr/>
          <p:nvPr/>
        </p:nvSpPr>
        <p:spPr>
          <a:xfrm>
            <a:off x="8669977" y="2236416"/>
            <a:ext cx="324411" cy="731736"/>
          </a:xfrm>
          <a:prstGeom prst="rect">
            <a:avLst/>
          </a:prstGeom>
          <a:solidFill>
            <a:srgbClr val="A36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C5FB340-C0D5-9AB1-FEC0-D8EF76F8C2AF}"/>
              </a:ext>
            </a:extLst>
          </p:cNvPr>
          <p:cNvSpPr/>
          <p:nvPr/>
        </p:nvSpPr>
        <p:spPr>
          <a:xfrm>
            <a:off x="8669977" y="3537558"/>
            <a:ext cx="324411" cy="731736"/>
          </a:xfrm>
          <a:prstGeom prst="rect">
            <a:avLst/>
          </a:prstGeom>
          <a:solidFill>
            <a:srgbClr val="A36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E8889A8-8E86-166F-A976-30A51B1457FE}"/>
              </a:ext>
            </a:extLst>
          </p:cNvPr>
          <p:cNvSpPr/>
          <p:nvPr/>
        </p:nvSpPr>
        <p:spPr>
          <a:xfrm>
            <a:off x="8669977" y="4838700"/>
            <a:ext cx="324411" cy="731736"/>
          </a:xfrm>
          <a:prstGeom prst="rect">
            <a:avLst/>
          </a:prstGeom>
          <a:solidFill>
            <a:srgbClr val="A36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9FF65-C2BC-BE2E-E96B-5C197BF8EF30}"/>
              </a:ext>
            </a:extLst>
          </p:cNvPr>
          <p:cNvSpPr/>
          <p:nvPr/>
        </p:nvSpPr>
        <p:spPr>
          <a:xfrm>
            <a:off x="8669977" y="935274"/>
            <a:ext cx="324411" cy="731736"/>
          </a:xfrm>
          <a:prstGeom prst="rect">
            <a:avLst/>
          </a:prstGeom>
          <a:solidFill>
            <a:srgbClr val="A36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C404B9-D5BD-1AEB-1213-3DE85B1BE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75"/>
          <a:stretch/>
        </p:blipFill>
        <p:spPr>
          <a:xfrm>
            <a:off x="-5362" y="-1"/>
            <a:ext cx="5139877" cy="685800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B4B3E6-3508-BA47-BC43-FD6A998FD3B6}"/>
              </a:ext>
            </a:extLst>
          </p:cNvPr>
          <p:cNvSpPr/>
          <p:nvPr/>
        </p:nvSpPr>
        <p:spPr>
          <a:xfrm flipH="1">
            <a:off x="2372527" y="-27630"/>
            <a:ext cx="2758890" cy="688563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3B4965-F821-2181-567C-57EE314DD210}"/>
              </a:ext>
            </a:extLst>
          </p:cNvPr>
          <p:cNvSpPr/>
          <p:nvPr/>
        </p:nvSpPr>
        <p:spPr>
          <a:xfrm>
            <a:off x="5131418" y="-27630"/>
            <a:ext cx="3700764" cy="688563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A52406-DA2E-4249-92B5-CBF500AF9C14}"/>
              </a:ext>
            </a:extLst>
          </p:cNvPr>
          <p:cNvSpPr txBox="1"/>
          <p:nvPr/>
        </p:nvSpPr>
        <p:spPr>
          <a:xfrm>
            <a:off x="5509970" y="1090427"/>
            <a:ext cx="2997801" cy="335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en-US" sz="12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REQUIREMENTS ANALYSIS</a:t>
            </a:r>
            <a:endParaRPr lang="en-US" altLang="zh-CN" sz="12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AC3C2C-3040-F848-BB77-7EA1A54EF183}"/>
              </a:ext>
            </a:extLst>
          </p:cNvPr>
          <p:cNvSpPr txBox="1"/>
          <p:nvPr/>
        </p:nvSpPr>
        <p:spPr>
          <a:xfrm>
            <a:off x="9213744" y="1047036"/>
            <a:ext cx="2923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8E7E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需求分析</a:t>
            </a:r>
            <a:endParaRPr lang="en-US" altLang="zh-CN" sz="2800" b="1" dirty="0">
              <a:solidFill>
                <a:srgbClr val="E8E7E3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29B17E-36AD-D485-895A-6A8D829C7A20}"/>
              </a:ext>
            </a:extLst>
          </p:cNvPr>
          <p:cNvSpPr txBox="1"/>
          <p:nvPr/>
        </p:nvSpPr>
        <p:spPr>
          <a:xfrm>
            <a:off x="5509970" y="2434448"/>
            <a:ext cx="2997801" cy="335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en-US" sz="12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DESIGN PROCESS</a:t>
            </a:r>
            <a:endParaRPr lang="en-US" altLang="zh-CN" sz="12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A23A346-5910-EA7E-E5B8-5EA81789CB13}"/>
              </a:ext>
            </a:extLst>
          </p:cNvPr>
          <p:cNvSpPr txBox="1"/>
          <p:nvPr/>
        </p:nvSpPr>
        <p:spPr>
          <a:xfrm>
            <a:off x="5509970" y="3660683"/>
            <a:ext cx="2997801" cy="335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en-US" sz="12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APPLICATION DEMONSTRATION</a:t>
            </a:r>
            <a:endParaRPr lang="en-US" altLang="zh-CN" sz="12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D62114B-3306-DDC0-15D6-05AA6CB342B7}"/>
              </a:ext>
            </a:extLst>
          </p:cNvPr>
          <p:cNvSpPr txBox="1"/>
          <p:nvPr/>
        </p:nvSpPr>
        <p:spPr>
          <a:xfrm>
            <a:off x="5509970" y="5027514"/>
            <a:ext cx="2997801" cy="3356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en-US" sz="12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PERFORMANCE EVALUATION</a:t>
            </a:r>
            <a:endParaRPr lang="en-US" altLang="zh-CN" sz="12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1F2C91B-E247-82C3-45BF-6C91D426FE59}"/>
              </a:ext>
            </a:extLst>
          </p:cNvPr>
          <p:cNvSpPr/>
          <p:nvPr/>
        </p:nvSpPr>
        <p:spPr>
          <a:xfrm>
            <a:off x="9156593" y="2242299"/>
            <a:ext cx="3035406" cy="731736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EB9A4F4-10D9-BA24-A781-8A98E63DAD59}"/>
              </a:ext>
            </a:extLst>
          </p:cNvPr>
          <p:cNvSpPr txBox="1"/>
          <p:nvPr/>
        </p:nvSpPr>
        <p:spPr>
          <a:xfrm>
            <a:off x="9213743" y="2354061"/>
            <a:ext cx="2923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8E7E3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设计过程</a:t>
            </a:r>
            <a:endParaRPr lang="en-US" altLang="zh-CN" sz="2800" b="1" dirty="0">
              <a:solidFill>
                <a:srgbClr val="E8E7E3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5990CF-5206-B3A1-6B9A-5C4D585FEDD9}"/>
              </a:ext>
            </a:extLst>
          </p:cNvPr>
          <p:cNvSpPr/>
          <p:nvPr/>
        </p:nvSpPr>
        <p:spPr>
          <a:xfrm>
            <a:off x="9156594" y="3534349"/>
            <a:ext cx="3035406" cy="731736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497FFA5-FF43-1A48-E846-C1027DB5FCF4}"/>
              </a:ext>
            </a:extLst>
          </p:cNvPr>
          <p:cNvSpPr txBox="1"/>
          <p:nvPr/>
        </p:nvSpPr>
        <p:spPr>
          <a:xfrm>
            <a:off x="9213744" y="3646111"/>
            <a:ext cx="2923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8E7E3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应用展示</a:t>
            </a:r>
            <a:endParaRPr lang="en-US" altLang="zh-CN" sz="2800" b="1" dirty="0">
              <a:solidFill>
                <a:srgbClr val="E8E7E3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6317B1C-B48D-5F8C-4F2E-991838BA8C47}"/>
              </a:ext>
            </a:extLst>
          </p:cNvPr>
          <p:cNvSpPr/>
          <p:nvPr/>
        </p:nvSpPr>
        <p:spPr>
          <a:xfrm>
            <a:off x="9156593" y="4838700"/>
            <a:ext cx="3035406" cy="731736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38BCAC7-894A-24ED-E815-7AA0B82BB0DB}"/>
              </a:ext>
            </a:extLst>
          </p:cNvPr>
          <p:cNvSpPr txBox="1"/>
          <p:nvPr/>
        </p:nvSpPr>
        <p:spPr>
          <a:xfrm>
            <a:off x="9213743" y="4950462"/>
            <a:ext cx="2923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8E7E3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性能评估</a:t>
            </a:r>
            <a:endParaRPr lang="en-US" altLang="zh-CN" sz="2800" b="1" dirty="0">
              <a:solidFill>
                <a:srgbClr val="E8E7E3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BCC2D1A-B509-8179-821E-9ADC436B3AB5}"/>
              </a:ext>
            </a:extLst>
          </p:cNvPr>
          <p:cNvSpPr txBox="1"/>
          <p:nvPr/>
        </p:nvSpPr>
        <p:spPr>
          <a:xfrm rot="16200000">
            <a:off x="-411343" y="3125866"/>
            <a:ext cx="4955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3600" b="0" i="0" dirty="0">
                <a:solidFill>
                  <a:srgbClr val="E8E7E3"/>
                </a:solidFill>
                <a:effectLst/>
                <a:latin typeface="Broadway" pitchFamily="82" charset="0"/>
                <a:cs typeface="Aharoni" panose="02010803020104030203" pitchFamily="2" charset="-79"/>
              </a:rPr>
              <a:t>Calendar </a:t>
            </a:r>
            <a:r>
              <a:rPr lang="en-US" altLang="zh-CN" sz="3600" b="0" i="0" dirty="0">
                <a:solidFill>
                  <a:srgbClr val="0C3463"/>
                </a:solidFill>
                <a:effectLst/>
                <a:latin typeface="Broadway" pitchFamily="82" charset="0"/>
                <a:cs typeface="Aharoni" panose="02010803020104030203" pitchFamily="2" charset="-79"/>
              </a:rPr>
              <a:t>Design</a:t>
            </a:r>
            <a:endParaRPr lang="en-US" altLang="zh-CN" sz="3600" dirty="0">
              <a:solidFill>
                <a:srgbClr val="0C3463"/>
              </a:solidFill>
              <a:effectLst/>
              <a:latin typeface="Broadway" pitchFamily="82" charset="0"/>
              <a:ea typeface="GungsuhChe" panose="02030609000101010101" pitchFamily="49" charset="-127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153433-A6A9-D14A-8F94-D690C5522C72}"/>
              </a:ext>
            </a:extLst>
          </p:cNvPr>
          <p:cNvSpPr txBox="1"/>
          <p:nvPr/>
        </p:nvSpPr>
        <p:spPr>
          <a:xfrm rot="16200000">
            <a:off x="85592" y="3313582"/>
            <a:ext cx="4915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DESIGN CONCEPT</a:t>
            </a:r>
            <a:r>
              <a:rPr lang="zh-CN" altLang="en-US" sz="9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 ｜</a:t>
            </a:r>
            <a:r>
              <a:rPr lang="en-US" altLang="zh-CN" sz="9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DESIGN CONCEPT</a:t>
            </a:r>
            <a:r>
              <a:rPr lang="zh-CN" altLang="en-US" sz="9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 </a:t>
            </a:r>
            <a:endParaRPr lang="en-US" altLang="zh-CN" sz="9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69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A2B25CE-122B-7543-B78B-58C672359B5F}"/>
              </a:ext>
            </a:extLst>
          </p:cNvPr>
          <p:cNvSpPr txBox="1"/>
          <p:nvPr/>
        </p:nvSpPr>
        <p:spPr>
          <a:xfrm>
            <a:off x="995102" y="4507384"/>
            <a:ext cx="2629781" cy="1166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本产品的目标群体主要聚焦于职场人士与学生。其可以用于任务规划与提醒、日程管理、专注时间管理以及纪念日提醒。界面需简洁高效。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5BD73A-BF9D-584E-AB69-37C354A93E2F}"/>
              </a:ext>
            </a:extLst>
          </p:cNvPr>
          <p:cNvSpPr txBox="1"/>
          <p:nvPr/>
        </p:nvSpPr>
        <p:spPr>
          <a:xfrm>
            <a:off x="1335473" y="3495958"/>
            <a:ext cx="194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0C3463"/>
                </a:solidFill>
                <a:effectLst/>
              </a:rPr>
              <a:t>场景分析</a:t>
            </a:r>
            <a:endParaRPr lang="en-US" altLang="zh-CN" sz="2400" b="1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FDE116-43D5-1D04-1BE7-536D4F69088D}"/>
              </a:ext>
            </a:extLst>
          </p:cNvPr>
          <p:cNvSpPr/>
          <p:nvPr/>
        </p:nvSpPr>
        <p:spPr>
          <a:xfrm>
            <a:off x="8644318" y="571500"/>
            <a:ext cx="3547682" cy="2455772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9AABF7-A7E9-129E-DC36-97EC03D5D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54" b="24466"/>
          <a:stretch/>
        </p:blipFill>
        <p:spPr>
          <a:xfrm>
            <a:off x="0" y="571499"/>
            <a:ext cx="8644318" cy="245577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0CC5B8D-D5D3-7633-54EB-51BEC5DBDC6F}"/>
              </a:ext>
            </a:extLst>
          </p:cNvPr>
          <p:cNvSpPr/>
          <p:nvPr/>
        </p:nvSpPr>
        <p:spPr>
          <a:xfrm>
            <a:off x="827661" y="4091649"/>
            <a:ext cx="2964665" cy="1828800"/>
          </a:xfrm>
          <a:prstGeom prst="roundRect">
            <a:avLst/>
          </a:prstGeom>
          <a:noFill/>
          <a:ln>
            <a:solidFill>
              <a:srgbClr val="0C3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FC53BE-F3B4-1CA0-E9EA-7DDEDC05E2AF}"/>
              </a:ext>
            </a:extLst>
          </p:cNvPr>
          <p:cNvSpPr/>
          <p:nvPr/>
        </p:nvSpPr>
        <p:spPr>
          <a:xfrm>
            <a:off x="995102" y="4285264"/>
            <a:ext cx="222119" cy="222119"/>
          </a:xfrm>
          <a:prstGeom prst="ellipse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F8351A-92AF-0F0E-22A5-45336CC1080C}"/>
              </a:ext>
            </a:extLst>
          </p:cNvPr>
          <p:cNvSpPr txBox="1"/>
          <p:nvPr/>
        </p:nvSpPr>
        <p:spPr>
          <a:xfrm>
            <a:off x="4781209" y="4507384"/>
            <a:ext cx="2629781" cy="889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为满足所有场景分析，本产品需要具有多种功能，同时在交互上又要达到高效简洁，使其具有可行性。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3FB4433-E766-ADA2-BFA6-32B11EE5D2F4}"/>
              </a:ext>
            </a:extLst>
          </p:cNvPr>
          <p:cNvSpPr/>
          <p:nvPr/>
        </p:nvSpPr>
        <p:spPr>
          <a:xfrm>
            <a:off x="4613768" y="4091649"/>
            <a:ext cx="2964665" cy="1828800"/>
          </a:xfrm>
          <a:prstGeom prst="roundRect">
            <a:avLst/>
          </a:prstGeom>
          <a:noFill/>
          <a:ln>
            <a:solidFill>
              <a:srgbClr val="0C3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EECEE1E-1B9E-58BA-8AFF-1E7B8EB83128}"/>
              </a:ext>
            </a:extLst>
          </p:cNvPr>
          <p:cNvSpPr/>
          <p:nvPr/>
        </p:nvSpPr>
        <p:spPr>
          <a:xfrm>
            <a:off x="4781209" y="4285264"/>
            <a:ext cx="222119" cy="222119"/>
          </a:xfrm>
          <a:prstGeom prst="ellipse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7BE98BF-3632-D9F5-608D-BDCCDA1FB3D0}"/>
              </a:ext>
            </a:extLst>
          </p:cNvPr>
          <p:cNvSpPr txBox="1"/>
          <p:nvPr/>
        </p:nvSpPr>
        <p:spPr>
          <a:xfrm>
            <a:off x="8567316" y="4507383"/>
            <a:ext cx="2629781" cy="1166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界面设计与用户体验上，需达到用户界面直观、响应式布局；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功能实用性上，需设计日历、任务待办、番茄钟、纪念日等实用功能。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699AA70-782D-B52B-0363-1F41FAF06D96}"/>
              </a:ext>
            </a:extLst>
          </p:cNvPr>
          <p:cNvSpPr/>
          <p:nvPr/>
        </p:nvSpPr>
        <p:spPr>
          <a:xfrm>
            <a:off x="8399875" y="4091648"/>
            <a:ext cx="2964665" cy="1828800"/>
          </a:xfrm>
          <a:prstGeom prst="roundRect">
            <a:avLst/>
          </a:prstGeom>
          <a:noFill/>
          <a:ln>
            <a:solidFill>
              <a:srgbClr val="0C3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0FC1C4E-0A2A-7DBE-5D5F-EC5BC1B8758C}"/>
              </a:ext>
            </a:extLst>
          </p:cNvPr>
          <p:cNvSpPr/>
          <p:nvPr/>
        </p:nvSpPr>
        <p:spPr>
          <a:xfrm>
            <a:off x="8567316" y="4285263"/>
            <a:ext cx="222119" cy="222119"/>
          </a:xfrm>
          <a:prstGeom prst="ellipse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302157" y="2260948"/>
            <a:ext cx="8030141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700" b="0" i="0" dirty="0">
                <a:solidFill>
                  <a:srgbClr val="E8E7E3"/>
                </a:solidFill>
                <a:effectLst/>
                <a:latin typeface="Broadway" pitchFamily="82" charset="0"/>
                <a:cs typeface="Aharoni" panose="02010803020104030203" pitchFamily="2" charset="-79"/>
              </a:rPr>
              <a:t>Requirements Analysis</a:t>
            </a:r>
            <a:endParaRPr lang="en-US" altLang="zh-CN" sz="4700" dirty="0">
              <a:solidFill>
                <a:srgbClr val="E8E7E3"/>
              </a:solidFill>
              <a:effectLst/>
              <a:latin typeface="Broadway" pitchFamily="82" charset="0"/>
              <a:ea typeface="GungsuhChe" panose="02030609000101010101" pitchFamily="49" charset="-127"/>
              <a:cs typeface="Aharoni" panose="02010803020104030203" pitchFamily="2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D07FAA-4894-7144-BCD6-BD06D25F3160}"/>
              </a:ext>
            </a:extLst>
          </p:cNvPr>
          <p:cNvSpPr txBox="1"/>
          <p:nvPr/>
        </p:nvSpPr>
        <p:spPr>
          <a:xfrm>
            <a:off x="8956338" y="1302308"/>
            <a:ext cx="2936492" cy="15248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时间管理系统的设计初衷是提供一个集成化的解决方案，帮助用户有效规划和追踪日常活动，提高日常工作生活效率。</a:t>
            </a:r>
            <a:endParaRPr lang="en-US" altLang="zh-CN" sz="1600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2B88250-F953-16C0-012C-5FC887CDF63E}"/>
              </a:ext>
            </a:extLst>
          </p:cNvPr>
          <p:cNvGrpSpPr/>
          <p:nvPr/>
        </p:nvGrpSpPr>
        <p:grpSpPr>
          <a:xfrm>
            <a:off x="10219267" y="815625"/>
            <a:ext cx="410634" cy="410634"/>
            <a:chOff x="8946475" y="997542"/>
            <a:chExt cx="292244" cy="292244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7090445-834C-883B-D807-727BF4E3C3F6}"/>
                </a:ext>
              </a:extLst>
            </p:cNvPr>
            <p:cNvSpPr/>
            <p:nvPr/>
          </p:nvSpPr>
          <p:spPr>
            <a:xfrm>
              <a:off x="8946475" y="997542"/>
              <a:ext cx="292244" cy="292244"/>
            </a:xfrm>
            <a:prstGeom prst="roundRect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0F5381D-84FC-8538-AE68-0826C4B4BB0C}"/>
                </a:ext>
              </a:extLst>
            </p:cNvPr>
            <p:cNvSpPr/>
            <p:nvPr/>
          </p:nvSpPr>
          <p:spPr>
            <a:xfrm>
              <a:off x="8982522" y="1033371"/>
              <a:ext cx="82082" cy="82082"/>
            </a:xfrm>
            <a:prstGeom prst="ellipse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184455B-3398-2F87-05B6-B68476881D2C}"/>
              </a:ext>
            </a:extLst>
          </p:cNvPr>
          <p:cNvSpPr txBox="1"/>
          <p:nvPr/>
        </p:nvSpPr>
        <p:spPr>
          <a:xfrm>
            <a:off x="5121481" y="3495958"/>
            <a:ext cx="194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0C3463"/>
                </a:solidFill>
              </a:rPr>
              <a:t>需求分析</a:t>
            </a:r>
            <a:endParaRPr lang="en-US" altLang="zh-CN" sz="2400" b="1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916DE2-5C45-1293-FC79-5932F4610C0E}"/>
              </a:ext>
            </a:extLst>
          </p:cNvPr>
          <p:cNvSpPr txBox="1"/>
          <p:nvPr/>
        </p:nvSpPr>
        <p:spPr>
          <a:xfrm>
            <a:off x="8907687" y="3495958"/>
            <a:ext cx="1949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0C3463"/>
                </a:solidFill>
                <a:effectLst/>
              </a:rPr>
              <a:t>预期效果</a:t>
            </a:r>
            <a:endParaRPr lang="en-US" altLang="zh-CN" sz="2400" b="1" dirty="0">
              <a:solidFill>
                <a:srgbClr val="0C3463"/>
              </a:solidFill>
              <a:effectLst/>
              <a:cs typeface="Aldhabi" pitchFamily="2" charset="-78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89378D3-9B80-22F6-6307-71F1261185BE}"/>
              </a:ext>
            </a:extLst>
          </p:cNvPr>
          <p:cNvSpPr/>
          <p:nvPr/>
        </p:nvSpPr>
        <p:spPr>
          <a:xfrm>
            <a:off x="8399676" y="4091649"/>
            <a:ext cx="2964665" cy="1828800"/>
          </a:xfrm>
          <a:prstGeom prst="roundRect">
            <a:avLst/>
          </a:prstGeom>
          <a:noFill/>
          <a:ln>
            <a:solidFill>
              <a:srgbClr val="0C3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7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C8AF971-F648-E330-CE41-972D5F80FBF3}"/>
              </a:ext>
            </a:extLst>
          </p:cNvPr>
          <p:cNvSpPr/>
          <p:nvPr/>
        </p:nvSpPr>
        <p:spPr>
          <a:xfrm>
            <a:off x="7112000" y="994833"/>
            <a:ext cx="5080000" cy="3265281"/>
          </a:xfrm>
          <a:prstGeom prst="rect">
            <a:avLst/>
          </a:prstGeom>
          <a:solidFill>
            <a:srgbClr val="A36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97885-8254-952B-0A3B-4D60EFEDB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02" y="1364136"/>
            <a:ext cx="7489372" cy="2526672"/>
          </a:xfrm>
          <a:prstGeom prst="rect">
            <a:avLst/>
          </a:prstGeom>
        </p:spPr>
      </p:pic>
      <p:sp>
        <p:nvSpPr>
          <p:cNvPr id="154" name="文本框 153">
            <a:extLst>
              <a:ext uri="{FF2B5EF4-FFF2-40B4-BE49-F238E27FC236}">
                <a16:creationId xmlns:a16="http://schemas.microsoft.com/office/drawing/2014/main" id="{2339F676-81EF-E548-8293-E66C326AE4C4}"/>
              </a:ext>
            </a:extLst>
          </p:cNvPr>
          <p:cNvSpPr txBox="1"/>
          <p:nvPr/>
        </p:nvSpPr>
        <p:spPr>
          <a:xfrm>
            <a:off x="684345" y="4173653"/>
            <a:ext cx="2639880" cy="823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输入用户名和密码 → 点击登录按钮 → 系统验证凭证后进入主界面（默认日历界面） → 提供找回密码和游客访问选项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3DE42D-8E41-39A3-1035-1B35D1359039}"/>
              </a:ext>
            </a:extLst>
          </p:cNvPr>
          <p:cNvSpPr/>
          <p:nvPr/>
        </p:nvSpPr>
        <p:spPr>
          <a:xfrm>
            <a:off x="11617250" y="1794929"/>
            <a:ext cx="574750" cy="1665088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10C85FD-E48B-ECB0-25D9-2905161FA71B}"/>
              </a:ext>
            </a:extLst>
          </p:cNvPr>
          <p:cNvGrpSpPr/>
          <p:nvPr/>
        </p:nvGrpSpPr>
        <p:grpSpPr>
          <a:xfrm>
            <a:off x="768452" y="3965348"/>
            <a:ext cx="299467" cy="98824"/>
            <a:chOff x="3297767" y="6858000"/>
            <a:chExt cx="1828800" cy="603504"/>
          </a:xfrm>
        </p:grpSpPr>
        <p:sp>
          <p:nvSpPr>
            <p:cNvPr id="18" name="终止符 17">
              <a:extLst>
                <a:ext uri="{FF2B5EF4-FFF2-40B4-BE49-F238E27FC236}">
                  <a16:creationId xmlns:a16="http://schemas.microsoft.com/office/drawing/2014/main" id="{FEA70C3C-8FF2-5A6D-132E-5A609283B458}"/>
                </a:ext>
              </a:extLst>
            </p:cNvPr>
            <p:cNvSpPr/>
            <p:nvPr/>
          </p:nvSpPr>
          <p:spPr>
            <a:xfrm>
              <a:off x="3297767" y="6858000"/>
              <a:ext cx="1828800" cy="603504"/>
            </a:xfrm>
            <a:prstGeom prst="flowChartTerminator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E230B05-4A3E-D563-3E1E-ED57460778AA}"/>
                </a:ext>
              </a:extLst>
            </p:cNvPr>
            <p:cNvSpPr/>
            <p:nvPr/>
          </p:nvSpPr>
          <p:spPr>
            <a:xfrm>
              <a:off x="4677930" y="7011682"/>
              <a:ext cx="296140" cy="296140"/>
            </a:xfrm>
            <a:prstGeom prst="ellipse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C54D989-B4AB-064D-68AA-96E012051C8E}"/>
              </a:ext>
            </a:extLst>
          </p:cNvPr>
          <p:cNvSpPr/>
          <p:nvPr/>
        </p:nvSpPr>
        <p:spPr>
          <a:xfrm>
            <a:off x="8814661" y="1794929"/>
            <a:ext cx="1665148" cy="1665088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58F88C-CE4C-40B1-17EF-009281479B8D}"/>
              </a:ext>
            </a:extLst>
          </p:cNvPr>
          <p:cNvSpPr txBox="1"/>
          <p:nvPr/>
        </p:nvSpPr>
        <p:spPr>
          <a:xfrm>
            <a:off x="8896068" y="2473584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Functional Flow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27F6CA-FE6C-434D-BF25-FCDE88DDAD20}"/>
              </a:ext>
            </a:extLst>
          </p:cNvPr>
          <p:cNvSpPr txBox="1"/>
          <p:nvPr/>
        </p:nvSpPr>
        <p:spPr>
          <a:xfrm>
            <a:off x="1042947" y="3803505"/>
            <a:ext cx="765506" cy="315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登录应用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A41522-C8E2-228A-461A-6E6DBF3064B7}"/>
              </a:ext>
            </a:extLst>
          </p:cNvPr>
          <p:cNvSpPr txBox="1"/>
          <p:nvPr/>
        </p:nvSpPr>
        <p:spPr>
          <a:xfrm>
            <a:off x="3898172" y="4173653"/>
            <a:ext cx="2542214" cy="823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查看不同月份的日历 → 点击特定日期查看或添加事件 → 切换视图（日、周、月） → 添加新事件按钮快速添加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C2D1939-91DC-7103-CF8C-C145A1D5D17E}"/>
              </a:ext>
            </a:extLst>
          </p:cNvPr>
          <p:cNvGrpSpPr/>
          <p:nvPr/>
        </p:nvGrpSpPr>
        <p:grpSpPr>
          <a:xfrm>
            <a:off x="3982279" y="3965348"/>
            <a:ext cx="299467" cy="98824"/>
            <a:chOff x="3297767" y="6858000"/>
            <a:chExt cx="1828800" cy="603504"/>
          </a:xfrm>
        </p:grpSpPr>
        <p:sp>
          <p:nvSpPr>
            <p:cNvPr id="13" name="终止符 17">
              <a:extLst>
                <a:ext uri="{FF2B5EF4-FFF2-40B4-BE49-F238E27FC236}">
                  <a16:creationId xmlns:a16="http://schemas.microsoft.com/office/drawing/2014/main" id="{727F0651-B1B8-0DFF-F49C-908A8E872697}"/>
                </a:ext>
              </a:extLst>
            </p:cNvPr>
            <p:cNvSpPr/>
            <p:nvPr/>
          </p:nvSpPr>
          <p:spPr>
            <a:xfrm>
              <a:off x="3297767" y="6858000"/>
              <a:ext cx="1828800" cy="603504"/>
            </a:xfrm>
            <a:prstGeom prst="flowChartTerminator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FF6B2C6-49B0-F0E1-C1F8-6FA51216C9D4}"/>
                </a:ext>
              </a:extLst>
            </p:cNvPr>
            <p:cNvSpPr/>
            <p:nvPr/>
          </p:nvSpPr>
          <p:spPr>
            <a:xfrm>
              <a:off x="4677930" y="7011682"/>
              <a:ext cx="296140" cy="296140"/>
            </a:xfrm>
            <a:prstGeom prst="ellipse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49E0370-FD2A-1B61-6C1A-5112516D6513}"/>
              </a:ext>
            </a:extLst>
          </p:cNvPr>
          <p:cNvSpPr txBox="1"/>
          <p:nvPr/>
        </p:nvSpPr>
        <p:spPr>
          <a:xfrm>
            <a:off x="4256774" y="3803505"/>
            <a:ext cx="765506" cy="315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日历界面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6E603A-5CF0-0EF9-8E68-62404B5BCB18}"/>
              </a:ext>
            </a:extLst>
          </p:cNvPr>
          <p:cNvSpPr txBox="1"/>
          <p:nvPr/>
        </p:nvSpPr>
        <p:spPr>
          <a:xfrm>
            <a:off x="9508354" y="5506938"/>
            <a:ext cx="2542214" cy="823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设置工作和休息时间 → 开始计时 → 系统提醒休息或继续工作 → 取消或重设计时器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973A92-7BD9-4591-15BD-1D4C62CC3D51}"/>
              </a:ext>
            </a:extLst>
          </p:cNvPr>
          <p:cNvGrpSpPr/>
          <p:nvPr/>
        </p:nvGrpSpPr>
        <p:grpSpPr>
          <a:xfrm>
            <a:off x="9592461" y="5298633"/>
            <a:ext cx="299467" cy="98824"/>
            <a:chOff x="3297767" y="6858000"/>
            <a:chExt cx="1828800" cy="603504"/>
          </a:xfrm>
        </p:grpSpPr>
        <p:sp>
          <p:nvSpPr>
            <p:cNvPr id="21" name="终止符 17">
              <a:extLst>
                <a:ext uri="{FF2B5EF4-FFF2-40B4-BE49-F238E27FC236}">
                  <a16:creationId xmlns:a16="http://schemas.microsoft.com/office/drawing/2014/main" id="{15A58355-9057-64CE-8C3D-2AAD87C41570}"/>
                </a:ext>
              </a:extLst>
            </p:cNvPr>
            <p:cNvSpPr/>
            <p:nvPr/>
          </p:nvSpPr>
          <p:spPr>
            <a:xfrm>
              <a:off x="3297767" y="6858000"/>
              <a:ext cx="1828800" cy="603504"/>
            </a:xfrm>
            <a:prstGeom prst="flowChartTerminator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45E7A6-2249-2672-13D1-B1D737B94FB1}"/>
                </a:ext>
              </a:extLst>
            </p:cNvPr>
            <p:cNvSpPr/>
            <p:nvPr/>
          </p:nvSpPr>
          <p:spPr>
            <a:xfrm>
              <a:off x="4677930" y="7011682"/>
              <a:ext cx="296140" cy="296140"/>
            </a:xfrm>
            <a:prstGeom prst="ellipse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5FCAB09-BB13-A7E2-5F50-E74F4882798B}"/>
              </a:ext>
            </a:extLst>
          </p:cNvPr>
          <p:cNvSpPr txBox="1"/>
          <p:nvPr/>
        </p:nvSpPr>
        <p:spPr>
          <a:xfrm>
            <a:off x="9866955" y="5136790"/>
            <a:ext cx="925363" cy="315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番茄钟界面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DB52658-2AE1-DF05-CC79-3685D8A8EFA7}"/>
              </a:ext>
            </a:extLst>
          </p:cNvPr>
          <p:cNvSpPr txBox="1"/>
          <p:nvPr/>
        </p:nvSpPr>
        <p:spPr>
          <a:xfrm>
            <a:off x="2332934" y="5506938"/>
            <a:ext cx="2542214" cy="823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查看全部待办事项清单 → 添加新的待办事项 → 完成待办事项后勾选完成 → 编辑或删除已有的待办事项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245D24-08BE-B487-5C6D-1758AA6F8CAA}"/>
              </a:ext>
            </a:extLst>
          </p:cNvPr>
          <p:cNvGrpSpPr/>
          <p:nvPr/>
        </p:nvGrpSpPr>
        <p:grpSpPr>
          <a:xfrm>
            <a:off x="2417041" y="5298633"/>
            <a:ext cx="299467" cy="98824"/>
            <a:chOff x="3297767" y="6858000"/>
            <a:chExt cx="1828800" cy="603504"/>
          </a:xfrm>
        </p:grpSpPr>
        <p:sp>
          <p:nvSpPr>
            <p:cNvPr id="26" name="终止符 17">
              <a:extLst>
                <a:ext uri="{FF2B5EF4-FFF2-40B4-BE49-F238E27FC236}">
                  <a16:creationId xmlns:a16="http://schemas.microsoft.com/office/drawing/2014/main" id="{6C45024C-9F14-2F81-BF06-BD781D4782A9}"/>
                </a:ext>
              </a:extLst>
            </p:cNvPr>
            <p:cNvSpPr/>
            <p:nvPr/>
          </p:nvSpPr>
          <p:spPr>
            <a:xfrm>
              <a:off x="3297767" y="6858000"/>
              <a:ext cx="1828800" cy="603504"/>
            </a:xfrm>
            <a:prstGeom prst="flowChartTerminator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77D860A-9964-3115-F287-29B7A15CEAC6}"/>
                </a:ext>
              </a:extLst>
            </p:cNvPr>
            <p:cNvSpPr/>
            <p:nvPr/>
          </p:nvSpPr>
          <p:spPr>
            <a:xfrm>
              <a:off x="4677930" y="7011682"/>
              <a:ext cx="296140" cy="296140"/>
            </a:xfrm>
            <a:prstGeom prst="ellipse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C4FBC5E-F8DD-60B4-7FBC-448FC7ABFC59}"/>
              </a:ext>
            </a:extLst>
          </p:cNvPr>
          <p:cNvSpPr txBox="1"/>
          <p:nvPr/>
        </p:nvSpPr>
        <p:spPr>
          <a:xfrm>
            <a:off x="2691536" y="5136790"/>
            <a:ext cx="1075796" cy="315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待办事项界面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C93CA2-D1ED-EAB7-9B4D-D77655AE01F8}"/>
              </a:ext>
            </a:extLst>
          </p:cNvPr>
          <p:cNvSpPr txBox="1"/>
          <p:nvPr/>
        </p:nvSpPr>
        <p:spPr>
          <a:xfrm>
            <a:off x="6673467" y="5506938"/>
            <a:ext cx="2542214" cy="823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查看所有纪念日 → 添加新的纪念日 → 设置纪念日倒计时提醒 → 编辑或删除纪念日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AEC372-3C88-CA3C-B00F-0E722B8C80EB}"/>
              </a:ext>
            </a:extLst>
          </p:cNvPr>
          <p:cNvGrpSpPr/>
          <p:nvPr/>
        </p:nvGrpSpPr>
        <p:grpSpPr>
          <a:xfrm>
            <a:off x="6757574" y="5298633"/>
            <a:ext cx="299467" cy="98824"/>
            <a:chOff x="3297767" y="6858000"/>
            <a:chExt cx="1828800" cy="603504"/>
          </a:xfrm>
        </p:grpSpPr>
        <p:sp>
          <p:nvSpPr>
            <p:cNvPr id="32" name="终止符 17">
              <a:extLst>
                <a:ext uri="{FF2B5EF4-FFF2-40B4-BE49-F238E27FC236}">
                  <a16:creationId xmlns:a16="http://schemas.microsoft.com/office/drawing/2014/main" id="{93B02E2F-F8B6-4394-3A53-5363108B4033}"/>
                </a:ext>
              </a:extLst>
            </p:cNvPr>
            <p:cNvSpPr/>
            <p:nvPr/>
          </p:nvSpPr>
          <p:spPr>
            <a:xfrm>
              <a:off x="3297767" y="6858000"/>
              <a:ext cx="1828800" cy="603504"/>
            </a:xfrm>
            <a:prstGeom prst="flowChartTerminator">
              <a:avLst/>
            </a:prstGeom>
            <a:solidFill>
              <a:srgbClr val="0C3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DFA088B-F0FE-6EC7-B575-4BE08D80289C}"/>
                </a:ext>
              </a:extLst>
            </p:cNvPr>
            <p:cNvSpPr/>
            <p:nvPr/>
          </p:nvSpPr>
          <p:spPr>
            <a:xfrm>
              <a:off x="4677930" y="7011682"/>
              <a:ext cx="296140" cy="296140"/>
            </a:xfrm>
            <a:prstGeom prst="ellipse">
              <a:avLst/>
            </a:prstGeom>
            <a:solidFill>
              <a:srgbClr val="E8E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1AC9794-D1C0-F42B-09AD-561AB0B891A3}"/>
              </a:ext>
            </a:extLst>
          </p:cNvPr>
          <p:cNvSpPr txBox="1"/>
          <p:nvPr/>
        </p:nvSpPr>
        <p:spPr>
          <a:xfrm>
            <a:off x="7032068" y="5136790"/>
            <a:ext cx="925363" cy="315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11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sym typeface="+mn-ea"/>
              </a:rPr>
              <a:t>纪念日界面</a:t>
            </a:r>
            <a:endParaRPr lang="en-US" altLang="zh-CN" sz="11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184E72E-5792-0479-2C3D-0139FE57FE24}"/>
              </a:ext>
            </a:extLst>
          </p:cNvPr>
          <p:cNvSpPr txBox="1"/>
          <p:nvPr/>
        </p:nvSpPr>
        <p:spPr>
          <a:xfrm>
            <a:off x="266675" y="228442"/>
            <a:ext cx="8030141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700" b="0" i="0" dirty="0">
                <a:solidFill>
                  <a:schemeClr val="accent1">
                    <a:lumMod val="50000"/>
                  </a:schemeClr>
                </a:solidFill>
                <a:effectLst/>
                <a:latin typeface="Broadway" pitchFamily="82" charset="0"/>
                <a:cs typeface="Aharoni" panose="02010803020104030203" pitchFamily="2" charset="-79"/>
              </a:rPr>
              <a:t>Requirements Analysis</a:t>
            </a:r>
            <a:endParaRPr lang="en-US" altLang="zh-CN" sz="4700" dirty="0">
              <a:solidFill>
                <a:schemeClr val="accent1">
                  <a:lumMod val="50000"/>
                </a:schemeClr>
              </a:solidFill>
              <a:effectLst/>
              <a:latin typeface="Broadway" pitchFamily="82" charset="0"/>
              <a:ea typeface="GungsuhChe" panose="02030609000101010101" pitchFamily="49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495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989D21A-F648-2A46-BBDE-1DD2F22B13E1}"/>
              </a:ext>
            </a:extLst>
          </p:cNvPr>
          <p:cNvCxnSpPr>
            <a:cxnSpLocks/>
          </p:cNvCxnSpPr>
          <p:nvPr/>
        </p:nvCxnSpPr>
        <p:spPr>
          <a:xfrm>
            <a:off x="-2462526" y="-3112969"/>
            <a:ext cx="4954481" cy="0"/>
          </a:xfrm>
          <a:prstGeom prst="straightConnector1">
            <a:avLst/>
          </a:prstGeom>
          <a:ln>
            <a:solidFill>
              <a:srgbClr val="EDE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69BC6B0E-3B12-8510-14DD-85D2ECCE812D}"/>
              </a:ext>
            </a:extLst>
          </p:cNvPr>
          <p:cNvSpPr/>
          <p:nvPr/>
        </p:nvSpPr>
        <p:spPr>
          <a:xfrm>
            <a:off x="5568065" y="677332"/>
            <a:ext cx="5924204" cy="4868333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7B25C2-EF14-C41B-02B0-17F94AC94D61}"/>
              </a:ext>
            </a:extLst>
          </p:cNvPr>
          <p:cNvSpPr/>
          <p:nvPr/>
        </p:nvSpPr>
        <p:spPr>
          <a:xfrm>
            <a:off x="8367254" y="4766392"/>
            <a:ext cx="169502" cy="163564"/>
          </a:xfrm>
          <a:prstGeom prst="rect">
            <a:avLst/>
          </a:prstGeom>
          <a:solidFill>
            <a:srgbClr val="0C3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2B25CE-122B-7543-B78B-58C672359B5F}"/>
              </a:ext>
            </a:extLst>
          </p:cNvPr>
          <p:cNvSpPr txBox="1"/>
          <p:nvPr/>
        </p:nvSpPr>
        <p:spPr>
          <a:xfrm>
            <a:off x="6333340" y="1854229"/>
            <a:ext cx="4345160" cy="6126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以时间管理为核心，兼容日历、待办记事、计时器和倒数日的功能实用、操作灵活易用的移动端任务提醒和时间管理系统。</a:t>
            </a:r>
            <a:endParaRPr lang="en-US" altLang="zh-CN" sz="1200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D47DF6-633B-C145-B146-056A0E68A56A}"/>
              </a:ext>
            </a:extLst>
          </p:cNvPr>
          <p:cNvSpPr txBox="1"/>
          <p:nvPr/>
        </p:nvSpPr>
        <p:spPr>
          <a:xfrm>
            <a:off x="6421702" y="1473987"/>
            <a:ext cx="4216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400" b="1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设计理念</a:t>
            </a:r>
            <a:r>
              <a:rPr lang="en-US" altLang="zh-CN" sz="1400" b="1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zh-CN" altLang="en-US" sz="1400" b="1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｜ 设计风格</a:t>
            </a:r>
            <a:r>
              <a:rPr lang="en-US" altLang="zh-CN" sz="1400" b="1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zh-CN" altLang="en-US" sz="1400" b="1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｜ 设计可行性</a:t>
            </a:r>
            <a:endParaRPr lang="en-US" altLang="zh-CN" sz="1400" b="1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11F0961-A250-16CD-56C7-B14C912C7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1" b="12781"/>
          <a:stretch/>
        </p:blipFill>
        <p:spPr>
          <a:xfrm>
            <a:off x="699732" y="677332"/>
            <a:ext cx="4868333" cy="4868333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5265F883-26D0-D54B-B0BC-8B83A34AD5DA}"/>
              </a:ext>
            </a:extLst>
          </p:cNvPr>
          <p:cNvSpPr txBox="1"/>
          <p:nvPr/>
        </p:nvSpPr>
        <p:spPr>
          <a:xfrm>
            <a:off x="826295" y="2235424"/>
            <a:ext cx="4613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3600" dirty="0">
                <a:solidFill>
                  <a:srgbClr val="E8E7E3"/>
                </a:solidFill>
                <a:latin typeface="Broadway" pitchFamily="82" charset="0"/>
                <a:ea typeface="GungsuhChe" panose="02030609000101010101" pitchFamily="49" charset="-127"/>
                <a:cs typeface="Aldhabi" pitchFamily="2" charset="-78"/>
              </a:rPr>
              <a:t>DESIGN</a:t>
            </a:r>
          </a:p>
          <a:p>
            <a:pPr algn="dist"/>
            <a:r>
              <a:rPr lang="en-US" altLang="zh-CN" sz="3600" dirty="0">
                <a:solidFill>
                  <a:srgbClr val="E8E7E3"/>
                </a:solidFill>
                <a:effectLst/>
                <a:latin typeface="Broadway" pitchFamily="82" charset="0"/>
                <a:ea typeface="GungsuhChe" panose="02030609000101010101" pitchFamily="49" charset="-127"/>
                <a:cs typeface="Aldhabi" pitchFamily="2" charset="-78"/>
              </a:rPr>
              <a:t>PROCESS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195D70E-DD3A-CAFD-E880-B381D5AC15B2}"/>
              </a:ext>
            </a:extLst>
          </p:cNvPr>
          <p:cNvCxnSpPr>
            <a:cxnSpLocks/>
          </p:cNvCxnSpPr>
          <p:nvPr/>
        </p:nvCxnSpPr>
        <p:spPr>
          <a:xfrm>
            <a:off x="6518101" y="2575789"/>
            <a:ext cx="3975637" cy="0"/>
          </a:xfrm>
          <a:prstGeom prst="straightConnector1">
            <a:avLst/>
          </a:prstGeom>
          <a:ln>
            <a:solidFill>
              <a:srgbClr val="0C3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75C7972A-1B31-14D5-565C-4D33607C2146}"/>
              </a:ext>
            </a:extLst>
          </p:cNvPr>
          <p:cNvSpPr/>
          <p:nvPr/>
        </p:nvSpPr>
        <p:spPr>
          <a:xfrm>
            <a:off x="5568066" y="6034388"/>
            <a:ext cx="5924204" cy="823612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B2E7574-A126-2F8E-67B5-98DEECB46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1" b="74626"/>
          <a:stretch/>
        </p:blipFill>
        <p:spPr>
          <a:xfrm>
            <a:off x="698898" y="6034389"/>
            <a:ext cx="4868333" cy="823612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174FCF8-B6AD-8252-2729-2B95E2BD8102}"/>
              </a:ext>
            </a:extLst>
          </p:cNvPr>
          <p:cNvSpPr/>
          <p:nvPr/>
        </p:nvSpPr>
        <p:spPr>
          <a:xfrm>
            <a:off x="698062" y="6034389"/>
            <a:ext cx="4868333" cy="823611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A2E91E-3596-AD4C-28D5-6A8659A9E916}"/>
              </a:ext>
            </a:extLst>
          </p:cNvPr>
          <p:cNvSpPr/>
          <p:nvPr/>
        </p:nvSpPr>
        <p:spPr>
          <a:xfrm>
            <a:off x="5566396" y="0"/>
            <a:ext cx="5925874" cy="32340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2823F31-2456-C96B-1EB1-5C264B4B6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1" b="81973"/>
          <a:stretch/>
        </p:blipFill>
        <p:spPr>
          <a:xfrm>
            <a:off x="698062" y="-19707"/>
            <a:ext cx="4868333" cy="343107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43AD196-3DF5-F36A-44DE-F286FB1F1180}"/>
              </a:ext>
            </a:extLst>
          </p:cNvPr>
          <p:cNvSpPr/>
          <p:nvPr/>
        </p:nvSpPr>
        <p:spPr>
          <a:xfrm>
            <a:off x="698062" y="-19709"/>
            <a:ext cx="4868334" cy="362815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68C2F8-8FE3-0009-333F-F7DFD47F54D4}"/>
              </a:ext>
            </a:extLst>
          </p:cNvPr>
          <p:cNvSpPr txBox="1"/>
          <p:nvPr/>
        </p:nvSpPr>
        <p:spPr>
          <a:xfrm>
            <a:off x="690664" y="5636085"/>
            <a:ext cx="10801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-DESIGN CONCEPT-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D0467C-CED3-1579-AAB2-BE54BDA53091}"/>
              </a:ext>
            </a:extLst>
          </p:cNvPr>
          <p:cNvSpPr txBox="1"/>
          <p:nvPr/>
        </p:nvSpPr>
        <p:spPr>
          <a:xfrm>
            <a:off x="6421702" y="2803721"/>
            <a:ext cx="4216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简约现代</a:t>
            </a:r>
            <a:r>
              <a:rPr lang="en-US" altLang="zh-CN" sz="14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zh-CN" altLang="en-US" sz="14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｜ 扁平化设计</a:t>
            </a:r>
            <a:r>
              <a:rPr lang="en-US" altLang="zh-CN" sz="14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zh-CN" altLang="en-US" sz="14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｜ 一致性</a:t>
            </a:r>
            <a:endParaRPr lang="en-US" altLang="zh-CN" sz="14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80F1A1-571E-4464-0101-F884670AC08C}"/>
              </a:ext>
            </a:extLst>
          </p:cNvPr>
          <p:cNvSpPr txBox="1"/>
          <p:nvPr/>
        </p:nvSpPr>
        <p:spPr>
          <a:xfrm>
            <a:off x="6421702" y="3339429"/>
            <a:ext cx="4216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焦点清晰 ｜ 导航简洁 ｜ 交互便捷</a:t>
            </a:r>
            <a:endParaRPr lang="en-US" altLang="zh-CN" sz="14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426B6A-46D7-2A44-2B80-ED3EA592B2AA}"/>
              </a:ext>
            </a:extLst>
          </p:cNvPr>
          <p:cNvSpPr txBox="1"/>
          <p:nvPr/>
        </p:nvSpPr>
        <p:spPr>
          <a:xfrm>
            <a:off x="6421702" y="3875137"/>
            <a:ext cx="4216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柔和色调｜ 字体清晰｜ 无障碍支持</a:t>
            </a:r>
            <a:endParaRPr lang="en-US" altLang="zh-CN" sz="1400" dirty="0">
              <a:solidFill>
                <a:srgbClr val="0C346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101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908B8297-FE5B-5555-DFE0-FB769642B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83" y="411218"/>
            <a:ext cx="2781541" cy="60355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871823C-68A8-58EC-9762-F08526CC5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8" y="368526"/>
            <a:ext cx="2781541" cy="603556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06A65B-34F0-F7D2-BB7E-7410FEB54775}"/>
              </a:ext>
            </a:extLst>
          </p:cNvPr>
          <p:cNvSpPr/>
          <p:nvPr/>
        </p:nvSpPr>
        <p:spPr>
          <a:xfrm>
            <a:off x="3426056" y="17481"/>
            <a:ext cx="4828944" cy="45283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698E6A-DC13-5329-37FA-920292E07755}"/>
              </a:ext>
            </a:extLst>
          </p:cNvPr>
          <p:cNvSpPr/>
          <p:nvPr/>
        </p:nvSpPr>
        <p:spPr>
          <a:xfrm>
            <a:off x="3426056" y="4545838"/>
            <a:ext cx="4828944" cy="231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C794F4-B442-B74C-BCA0-AD7DDB5AF09C}"/>
              </a:ext>
            </a:extLst>
          </p:cNvPr>
          <p:cNvSpPr txBox="1"/>
          <p:nvPr/>
        </p:nvSpPr>
        <p:spPr>
          <a:xfrm>
            <a:off x="3703719" y="321119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响应式设计与用户便捷性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3368281" y="4627790"/>
            <a:ext cx="489584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100" b="0" i="0" dirty="0">
                <a:solidFill>
                  <a:srgbClr val="E8E7E3"/>
                </a:solidFill>
                <a:effectLst/>
                <a:latin typeface="Broadway" pitchFamily="82" charset="0"/>
              </a:rPr>
              <a:t>Design</a:t>
            </a:r>
          </a:p>
          <a:p>
            <a:pPr algn="dist"/>
            <a:r>
              <a:rPr lang="en-US" altLang="zh-CN" sz="4100" dirty="0">
                <a:solidFill>
                  <a:srgbClr val="E8E7E3"/>
                </a:solidFill>
                <a:latin typeface="Broadway" pitchFamily="82" charset="0"/>
                <a:ea typeface="GungsuhChe" panose="02030609000101010101" pitchFamily="49" charset="-127"/>
                <a:cs typeface="Arabic Typesetting" panose="03020402040406030203" pitchFamily="66" charset="-78"/>
              </a:rPr>
              <a:t>Process</a:t>
            </a:r>
            <a:endParaRPr lang="en-US" altLang="zh-CN" sz="4100" dirty="0">
              <a:solidFill>
                <a:srgbClr val="E8E7E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0D351BA-8E09-CC46-82A6-9BD5E4D835E1}"/>
              </a:ext>
            </a:extLst>
          </p:cNvPr>
          <p:cNvSpPr txBox="1"/>
          <p:nvPr/>
        </p:nvSpPr>
        <p:spPr>
          <a:xfrm>
            <a:off x="3861970" y="6063958"/>
            <a:ext cx="389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-TODO LIST-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1A7D2C-2850-63CD-F95C-F8C68DB334F0}"/>
              </a:ext>
            </a:extLst>
          </p:cNvPr>
          <p:cNvSpPr txBox="1"/>
          <p:nvPr/>
        </p:nvSpPr>
        <p:spPr>
          <a:xfrm>
            <a:off x="3703719" y="1149169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多种登录方式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8D8993-4C9B-1C72-4970-638B62F12B75}"/>
              </a:ext>
            </a:extLst>
          </p:cNvPr>
          <p:cNvSpPr txBox="1"/>
          <p:nvPr/>
        </p:nvSpPr>
        <p:spPr>
          <a:xfrm>
            <a:off x="3734327" y="1971641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注册方式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93E005C-F192-0BEF-5FB3-0B89A3EC27E8}"/>
              </a:ext>
            </a:extLst>
          </p:cNvPr>
          <p:cNvSpPr txBox="1"/>
          <p:nvPr/>
        </p:nvSpPr>
        <p:spPr>
          <a:xfrm>
            <a:off x="3703719" y="2742342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视觉设计与品牌认知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C7666C-0478-5FAE-AAC4-D51653FD7B4C}"/>
              </a:ext>
            </a:extLst>
          </p:cNvPr>
          <p:cNvSpPr txBox="1"/>
          <p:nvPr/>
        </p:nvSpPr>
        <p:spPr>
          <a:xfrm>
            <a:off x="3734327" y="3564814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安全性与隐私保护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079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06A65B-34F0-F7D2-BB7E-7410FEB54775}"/>
              </a:ext>
            </a:extLst>
          </p:cNvPr>
          <p:cNvSpPr/>
          <p:nvPr/>
        </p:nvSpPr>
        <p:spPr>
          <a:xfrm>
            <a:off x="3426056" y="17481"/>
            <a:ext cx="4170231" cy="45283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087CFD-B412-788F-3DD4-B4A98CB7731F}"/>
              </a:ext>
            </a:extLst>
          </p:cNvPr>
          <p:cNvSpPr/>
          <p:nvPr/>
        </p:nvSpPr>
        <p:spPr>
          <a:xfrm>
            <a:off x="7596288" y="0"/>
            <a:ext cx="4595712" cy="685800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698E6A-DC13-5329-37FA-920292E07755}"/>
              </a:ext>
            </a:extLst>
          </p:cNvPr>
          <p:cNvSpPr/>
          <p:nvPr/>
        </p:nvSpPr>
        <p:spPr>
          <a:xfrm>
            <a:off x="3426056" y="4545838"/>
            <a:ext cx="4170231" cy="231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C794F4-B442-B74C-BCA0-AD7DDB5AF09C}"/>
              </a:ext>
            </a:extLst>
          </p:cNvPr>
          <p:cNvSpPr txBox="1"/>
          <p:nvPr/>
        </p:nvSpPr>
        <p:spPr>
          <a:xfrm>
            <a:off x="7887620" y="1268568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响应式设计与用户便捷性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3368282" y="4620452"/>
            <a:ext cx="422800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100" b="0" i="0" dirty="0">
                <a:solidFill>
                  <a:srgbClr val="E8E7E3"/>
                </a:solidFill>
                <a:effectLst/>
                <a:latin typeface="Broadway" pitchFamily="82" charset="0"/>
              </a:rPr>
              <a:t>Design</a:t>
            </a:r>
          </a:p>
          <a:p>
            <a:pPr algn="dist"/>
            <a:r>
              <a:rPr lang="en-US" altLang="zh-CN" sz="4100" dirty="0">
                <a:solidFill>
                  <a:srgbClr val="E8E7E3"/>
                </a:solidFill>
                <a:latin typeface="Broadway" pitchFamily="82" charset="0"/>
                <a:ea typeface="GungsuhChe" panose="02030609000101010101" pitchFamily="49" charset="-127"/>
                <a:cs typeface="Arabic Typesetting" panose="03020402040406030203" pitchFamily="66" charset="-78"/>
              </a:rPr>
              <a:t>Process</a:t>
            </a:r>
            <a:endParaRPr lang="en-US" altLang="zh-CN" sz="4100" dirty="0">
              <a:solidFill>
                <a:srgbClr val="E8E7E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0D351BA-8E09-CC46-82A6-9BD5E4D835E1}"/>
              </a:ext>
            </a:extLst>
          </p:cNvPr>
          <p:cNvSpPr txBox="1"/>
          <p:nvPr/>
        </p:nvSpPr>
        <p:spPr>
          <a:xfrm>
            <a:off x="3709880" y="6107001"/>
            <a:ext cx="360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-CALENDAR-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1A7D2C-2850-63CD-F95C-F8C68DB334F0}"/>
              </a:ext>
            </a:extLst>
          </p:cNvPr>
          <p:cNvSpPr txBox="1"/>
          <p:nvPr/>
        </p:nvSpPr>
        <p:spPr>
          <a:xfrm>
            <a:off x="7887620" y="2849995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多功能集成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8D8993-4C9B-1C72-4970-638B62F12B75}"/>
              </a:ext>
            </a:extLst>
          </p:cNvPr>
          <p:cNvSpPr txBox="1"/>
          <p:nvPr/>
        </p:nvSpPr>
        <p:spPr>
          <a:xfrm>
            <a:off x="7918228" y="4392408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视觉设计与品牌认知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37647F-8E0C-DBAB-F802-36F64E99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1" y="500118"/>
            <a:ext cx="2781541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06A65B-34F0-F7D2-BB7E-7410FEB54775}"/>
              </a:ext>
            </a:extLst>
          </p:cNvPr>
          <p:cNvSpPr/>
          <p:nvPr/>
        </p:nvSpPr>
        <p:spPr>
          <a:xfrm>
            <a:off x="3426056" y="17481"/>
            <a:ext cx="4828944" cy="45283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72836D5-25E0-969E-3E16-DF3BC5731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4" y="411218"/>
            <a:ext cx="2773920" cy="60355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698E6A-DC13-5329-37FA-920292E07755}"/>
              </a:ext>
            </a:extLst>
          </p:cNvPr>
          <p:cNvSpPr/>
          <p:nvPr/>
        </p:nvSpPr>
        <p:spPr>
          <a:xfrm>
            <a:off x="3426056" y="4545838"/>
            <a:ext cx="4828944" cy="231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C794F4-B442-B74C-BCA0-AD7DDB5AF09C}"/>
              </a:ext>
            </a:extLst>
          </p:cNvPr>
          <p:cNvSpPr txBox="1"/>
          <p:nvPr/>
        </p:nvSpPr>
        <p:spPr>
          <a:xfrm>
            <a:off x="3722769" y="637115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响应式设计与用户便捷性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3368281" y="4649924"/>
            <a:ext cx="489584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100" b="0" i="0" dirty="0">
                <a:solidFill>
                  <a:srgbClr val="E8E7E3"/>
                </a:solidFill>
                <a:effectLst/>
                <a:latin typeface="Broadway" pitchFamily="82" charset="0"/>
              </a:rPr>
              <a:t>Design</a:t>
            </a:r>
          </a:p>
          <a:p>
            <a:pPr algn="dist"/>
            <a:r>
              <a:rPr lang="en-US" altLang="zh-CN" sz="4100" dirty="0">
                <a:solidFill>
                  <a:srgbClr val="E8E7E3"/>
                </a:solidFill>
                <a:latin typeface="Broadway" pitchFamily="82" charset="0"/>
                <a:ea typeface="GungsuhChe" panose="02030609000101010101" pitchFamily="49" charset="-127"/>
                <a:cs typeface="Arabic Typesetting" panose="03020402040406030203" pitchFamily="66" charset="-78"/>
              </a:rPr>
              <a:t>Process</a:t>
            </a:r>
            <a:endParaRPr lang="en-US" altLang="zh-CN" sz="4100" dirty="0">
              <a:solidFill>
                <a:srgbClr val="E8E7E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0D351BA-8E09-CC46-82A6-9BD5E4D835E1}"/>
              </a:ext>
            </a:extLst>
          </p:cNvPr>
          <p:cNvSpPr txBox="1"/>
          <p:nvPr/>
        </p:nvSpPr>
        <p:spPr>
          <a:xfrm>
            <a:off x="3890545" y="6108227"/>
            <a:ext cx="3899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-TODO LIST-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1A7D2C-2850-63CD-F95C-F8C68DB334F0}"/>
              </a:ext>
            </a:extLst>
          </p:cNvPr>
          <p:cNvSpPr txBox="1"/>
          <p:nvPr/>
        </p:nvSpPr>
        <p:spPr>
          <a:xfrm>
            <a:off x="3722769" y="2035778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多功能集成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8D8993-4C9B-1C72-4970-638B62F12B75}"/>
              </a:ext>
            </a:extLst>
          </p:cNvPr>
          <p:cNvSpPr txBox="1"/>
          <p:nvPr/>
        </p:nvSpPr>
        <p:spPr>
          <a:xfrm>
            <a:off x="3753377" y="3429509"/>
            <a:ext cx="4277238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8E7E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视觉设计与品牌认知</a:t>
            </a:r>
            <a:endParaRPr lang="en-US" altLang="zh-CN" sz="2400" b="1" dirty="0">
              <a:solidFill>
                <a:srgbClr val="E8E7E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2D9C1F1-DE0A-521A-3014-50911AE50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57" y="411218"/>
            <a:ext cx="2789162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5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06A65B-34F0-F7D2-BB7E-7410FEB54775}"/>
              </a:ext>
            </a:extLst>
          </p:cNvPr>
          <p:cNvSpPr/>
          <p:nvPr/>
        </p:nvSpPr>
        <p:spPr>
          <a:xfrm>
            <a:off x="3426056" y="17481"/>
            <a:ext cx="4170231" cy="45283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087CFD-B412-788F-3DD4-B4A98CB7731F}"/>
              </a:ext>
            </a:extLst>
          </p:cNvPr>
          <p:cNvSpPr/>
          <p:nvPr/>
        </p:nvSpPr>
        <p:spPr>
          <a:xfrm>
            <a:off x="7596288" y="0"/>
            <a:ext cx="4595712" cy="6858000"/>
          </a:xfrm>
          <a:prstGeom prst="rect">
            <a:avLst/>
          </a:prstGeom>
          <a:solidFill>
            <a:srgbClr val="E8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698E6A-DC13-5329-37FA-920292E07755}"/>
              </a:ext>
            </a:extLst>
          </p:cNvPr>
          <p:cNvSpPr/>
          <p:nvPr/>
        </p:nvSpPr>
        <p:spPr>
          <a:xfrm>
            <a:off x="3426056" y="4545838"/>
            <a:ext cx="4170231" cy="2312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C3463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C794F4-B442-B74C-BCA0-AD7DDB5AF09C}"/>
              </a:ext>
            </a:extLst>
          </p:cNvPr>
          <p:cNvSpPr txBox="1"/>
          <p:nvPr/>
        </p:nvSpPr>
        <p:spPr>
          <a:xfrm>
            <a:off x="7935245" y="1554318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响应式设计与用户便捷性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B30DF4-0BF9-754C-B014-AF25A1CDF2F1}"/>
              </a:ext>
            </a:extLst>
          </p:cNvPr>
          <p:cNvSpPr txBox="1"/>
          <p:nvPr/>
        </p:nvSpPr>
        <p:spPr>
          <a:xfrm>
            <a:off x="3368282" y="4677735"/>
            <a:ext cx="422800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100" b="0" i="0" dirty="0">
                <a:solidFill>
                  <a:srgbClr val="E8E7E3"/>
                </a:solidFill>
                <a:effectLst/>
                <a:latin typeface="Broadway" pitchFamily="82" charset="0"/>
              </a:rPr>
              <a:t>Design</a:t>
            </a:r>
          </a:p>
          <a:p>
            <a:pPr algn="dist"/>
            <a:r>
              <a:rPr lang="en-US" altLang="zh-CN" sz="4100" dirty="0">
                <a:solidFill>
                  <a:srgbClr val="E8E7E3"/>
                </a:solidFill>
                <a:latin typeface="Broadway" pitchFamily="82" charset="0"/>
                <a:ea typeface="GungsuhChe" panose="02030609000101010101" pitchFamily="49" charset="-127"/>
                <a:cs typeface="Arabic Typesetting" panose="03020402040406030203" pitchFamily="66" charset="-78"/>
              </a:rPr>
              <a:t>Process</a:t>
            </a:r>
            <a:endParaRPr lang="en-US" altLang="zh-CN" sz="4100" dirty="0">
              <a:solidFill>
                <a:srgbClr val="E8E7E3"/>
              </a:solidFill>
              <a:effectLst/>
              <a:latin typeface="Broadway" pitchFamily="82" charset="0"/>
              <a:ea typeface="GungsuhChe" panose="02030609000101010101" pitchFamily="49" charset="-127"/>
              <a:cs typeface="Arabic Typesetting" panose="03020402040406030203" pitchFamily="66" charset="-78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0D351BA-8E09-CC46-82A6-9BD5E4D835E1}"/>
              </a:ext>
            </a:extLst>
          </p:cNvPr>
          <p:cNvSpPr txBox="1"/>
          <p:nvPr/>
        </p:nvSpPr>
        <p:spPr>
          <a:xfrm>
            <a:off x="3728620" y="6163849"/>
            <a:ext cx="360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0C3463"/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-CALENDAR-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1A7D2C-2850-63CD-F95C-F8C68DB334F0}"/>
              </a:ext>
            </a:extLst>
          </p:cNvPr>
          <p:cNvSpPr txBox="1"/>
          <p:nvPr/>
        </p:nvSpPr>
        <p:spPr>
          <a:xfrm>
            <a:off x="7935245" y="3135745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直观的日期展示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8D8993-4C9B-1C72-4970-638B62F12B75}"/>
              </a:ext>
            </a:extLst>
          </p:cNvPr>
          <p:cNvSpPr txBox="1"/>
          <p:nvPr/>
        </p:nvSpPr>
        <p:spPr>
          <a:xfrm>
            <a:off x="7965853" y="4678158"/>
            <a:ext cx="3951831" cy="57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0C3463"/>
                </a:solidFill>
                <a:latin typeface="STXihei" panose="02010600040101010101" pitchFamily="2" charset="-122"/>
                <a:ea typeface="STXihei" panose="02010600040101010101" pitchFamily="2" charset="-122"/>
                <a:cs typeface="宋体" panose="02010600030101010101" pitchFamily="2" charset="-122"/>
                <a:sym typeface="+mn-ea"/>
              </a:rPr>
              <a:t>视觉设计与品牌认知</a:t>
            </a:r>
            <a:endParaRPr lang="en-US" altLang="zh-CN" sz="2400" b="1" dirty="0">
              <a:solidFill>
                <a:srgbClr val="0C3463"/>
              </a:solidFill>
              <a:latin typeface="STXihei" panose="02010600040101010101" pitchFamily="2" charset="-122"/>
              <a:ea typeface="STXihei" panose="02010600040101010101" pitchFamily="2" charset="-122"/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0BF687-498B-E4D5-59AC-E35DF6FB3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1" y="347717"/>
            <a:ext cx="2773920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97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1037</Words>
  <Application>Microsoft Office PowerPoint</Application>
  <PresentationFormat>宽屏</PresentationFormat>
  <Paragraphs>143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 Light</vt:lpstr>
      <vt:lpstr>Arial</vt:lpstr>
      <vt:lpstr>Aharoni</vt:lpstr>
      <vt:lpstr>Broadway</vt:lpstr>
      <vt:lpstr>等线</vt:lpstr>
      <vt:lpstr>STXihei</vt:lpstr>
      <vt:lpstr>Aldhabi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晓璇</dc:creator>
  <cp:lastModifiedBy>淑仪 刘</cp:lastModifiedBy>
  <cp:revision>33</cp:revision>
  <dcterms:created xsi:type="dcterms:W3CDTF">2021-04-25T08:07:37Z</dcterms:created>
  <dcterms:modified xsi:type="dcterms:W3CDTF">2024-05-19T16:04:21Z</dcterms:modified>
</cp:coreProperties>
</file>